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6"/>
  </p:notesMasterIdLst>
  <p:sldIdLst>
    <p:sldId id="256" r:id="rId2"/>
    <p:sldId id="423" r:id="rId3"/>
    <p:sldId id="295" r:id="rId4"/>
    <p:sldId id="296" r:id="rId5"/>
    <p:sldId id="297" r:id="rId6"/>
    <p:sldId id="298" r:id="rId7"/>
    <p:sldId id="299" r:id="rId8"/>
    <p:sldId id="300" r:id="rId9"/>
    <p:sldId id="301" r:id="rId10"/>
    <p:sldId id="302" r:id="rId11"/>
    <p:sldId id="303" r:id="rId12"/>
    <p:sldId id="304" r:id="rId13"/>
    <p:sldId id="305" r:id="rId14"/>
    <p:sldId id="307" r:id="rId15"/>
    <p:sldId id="306"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322" r:id="rId30"/>
    <p:sldId id="324" r:id="rId31"/>
    <p:sldId id="325" r:id="rId32"/>
    <p:sldId id="326"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1" r:id="rId47"/>
    <p:sldId id="342" r:id="rId48"/>
    <p:sldId id="343" r:id="rId49"/>
    <p:sldId id="344" r:id="rId50"/>
    <p:sldId id="345" r:id="rId51"/>
    <p:sldId id="346" r:id="rId52"/>
    <p:sldId id="347" r:id="rId53"/>
    <p:sldId id="348" r:id="rId54"/>
    <p:sldId id="349" r:id="rId55"/>
    <p:sldId id="350" r:id="rId56"/>
    <p:sldId id="351" r:id="rId57"/>
    <p:sldId id="352" r:id="rId58"/>
    <p:sldId id="353" r:id="rId59"/>
    <p:sldId id="359" r:id="rId60"/>
    <p:sldId id="354" r:id="rId61"/>
    <p:sldId id="355" r:id="rId62"/>
    <p:sldId id="356" r:id="rId63"/>
    <p:sldId id="357" r:id="rId64"/>
    <p:sldId id="358" r:id="rId65"/>
    <p:sldId id="360" r:id="rId66"/>
    <p:sldId id="361" r:id="rId67"/>
    <p:sldId id="362" r:id="rId68"/>
    <p:sldId id="363" r:id="rId69"/>
    <p:sldId id="364" r:id="rId70"/>
    <p:sldId id="365" r:id="rId71"/>
    <p:sldId id="366" r:id="rId72"/>
    <p:sldId id="367" r:id="rId73"/>
    <p:sldId id="368" r:id="rId74"/>
    <p:sldId id="370" r:id="rId75"/>
    <p:sldId id="371" r:id="rId76"/>
    <p:sldId id="372" r:id="rId77"/>
    <p:sldId id="373" r:id="rId78"/>
    <p:sldId id="374" r:id="rId79"/>
    <p:sldId id="375" r:id="rId80"/>
    <p:sldId id="376" r:id="rId81"/>
    <p:sldId id="377" r:id="rId82"/>
    <p:sldId id="378" r:id="rId83"/>
    <p:sldId id="379" r:id="rId84"/>
    <p:sldId id="380" r:id="rId85"/>
    <p:sldId id="381" r:id="rId86"/>
    <p:sldId id="382" r:id="rId87"/>
    <p:sldId id="383" r:id="rId88"/>
    <p:sldId id="385" r:id="rId89"/>
    <p:sldId id="386" r:id="rId90"/>
    <p:sldId id="387" r:id="rId91"/>
    <p:sldId id="388" r:id="rId92"/>
    <p:sldId id="390" r:id="rId93"/>
    <p:sldId id="389" r:id="rId94"/>
    <p:sldId id="391" r:id="rId95"/>
    <p:sldId id="392" r:id="rId96"/>
    <p:sldId id="393" r:id="rId97"/>
    <p:sldId id="394" r:id="rId98"/>
    <p:sldId id="257" r:id="rId99"/>
    <p:sldId id="260" r:id="rId100"/>
    <p:sldId id="261" r:id="rId101"/>
    <p:sldId id="263" r:id="rId102"/>
    <p:sldId id="264" r:id="rId103"/>
    <p:sldId id="265" r:id="rId104"/>
    <p:sldId id="266" r:id="rId105"/>
    <p:sldId id="268" r:id="rId106"/>
    <p:sldId id="269" r:id="rId107"/>
    <p:sldId id="395" r:id="rId108"/>
    <p:sldId id="271" r:id="rId109"/>
    <p:sldId id="284" r:id="rId110"/>
    <p:sldId id="282" r:id="rId111"/>
    <p:sldId id="285" r:id="rId112"/>
    <p:sldId id="286" r:id="rId113"/>
    <p:sldId id="287" r:id="rId114"/>
    <p:sldId id="288" r:id="rId115"/>
    <p:sldId id="289" r:id="rId116"/>
    <p:sldId id="290" r:id="rId117"/>
    <p:sldId id="291" r:id="rId118"/>
    <p:sldId id="292" r:id="rId119"/>
    <p:sldId id="293" r:id="rId120"/>
    <p:sldId id="398" r:id="rId121"/>
    <p:sldId id="396" r:id="rId122"/>
    <p:sldId id="399" r:id="rId123"/>
    <p:sldId id="397" r:id="rId124"/>
    <p:sldId id="400" r:id="rId125"/>
    <p:sldId id="401" r:id="rId126"/>
    <p:sldId id="402" r:id="rId127"/>
    <p:sldId id="404" r:id="rId128"/>
    <p:sldId id="405" r:id="rId129"/>
    <p:sldId id="406" r:id="rId130"/>
    <p:sldId id="409" r:id="rId131"/>
    <p:sldId id="410" r:id="rId132"/>
    <p:sldId id="411" r:id="rId133"/>
    <p:sldId id="412" r:id="rId134"/>
    <p:sldId id="413" r:id="rId135"/>
    <p:sldId id="414" r:id="rId136"/>
    <p:sldId id="408" r:id="rId137"/>
    <p:sldId id="415" r:id="rId138"/>
    <p:sldId id="416" r:id="rId139"/>
    <p:sldId id="417" r:id="rId140"/>
    <p:sldId id="418" r:id="rId141"/>
    <p:sldId id="419" r:id="rId142"/>
    <p:sldId id="420" r:id="rId143"/>
    <p:sldId id="421" r:id="rId144"/>
    <p:sldId id="422"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769D8F-7AEB-1946-B5E3-B69C8207C697}" v="123" dt="2025-04-01T19:58:59.1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p:restoredTop sz="87589"/>
  </p:normalViewPr>
  <p:slideViewPr>
    <p:cSldViewPr snapToGrid="0">
      <p:cViewPr varScale="1">
        <p:scale>
          <a:sx n="106" d="100"/>
          <a:sy n="106" d="100"/>
        </p:scale>
        <p:origin x="13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37717E-0CAE-5E41-A142-32284ACC6750}" type="datetimeFigureOut">
              <a:rPr lang="en-US" smtClean="0"/>
              <a:t>4/1/25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E2261-63C2-D941-B7E2-01757B6D96FE}" type="slidenum">
              <a:rPr lang="en-US" smtClean="0"/>
              <a:t>‹#›</a:t>
            </a:fld>
            <a:endParaRPr lang="en-US"/>
          </a:p>
        </p:txBody>
      </p:sp>
    </p:spTree>
    <p:extLst>
      <p:ext uri="{BB962C8B-B14F-4D97-AF65-F5344CB8AC3E}">
        <p14:creationId xmlns:p14="http://schemas.microsoft.com/office/powerpoint/2010/main" val="2347314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E2261-63C2-D941-B7E2-01757B6D96FE}" type="slidenum">
              <a:rPr lang="en-US" smtClean="0"/>
              <a:t>11</a:t>
            </a:fld>
            <a:endParaRPr lang="en-US"/>
          </a:p>
        </p:txBody>
      </p:sp>
    </p:spTree>
    <p:extLst>
      <p:ext uri="{BB962C8B-B14F-4D97-AF65-F5344CB8AC3E}">
        <p14:creationId xmlns:p14="http://schemas.microsoft.com/office/powerpoint/2010/main" val="3490940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234D6-725A-9444-1043-BB24C1FC6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2A526-F402-D9E2-D3FE-7DF87EE33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2CBC8-3B07-7EC5-4793-A697A700A77A}"/>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2D581908-9BC8-C78C-F0A6-CADC1873CA7D}"/>
              </a:ext>
            </a:extLst>
          </p:cNvPr>
          <p:cNvSpPr>
            <a:spLocks noGrp="1"/>
          </p:cNvSpPr>
          <p:nvPr>
            <p:ph type="sldNum" sz="quarter" idx="5"/>
          </p:nvPr>
        </p:nvSpPr>
        <p:spPr/>
        <p:txBody>
          <a:bodyPr/>
          <a:lstStyle/>
          <a:p>
            <a:fld id="{255E2261-63C2-D941-B7E2-01757B6D96FE}" type="slidenum">
              <a:rPr lang="en-US" smtClean="0"/>
              <a:t>105</a:t>
            </a:fld>
            <a:endParaRPr lang="en-US"/>
          </a:p>
        </p:txBody>
      </p:sp>
    </p:spTree>
    <p:extLst>
      <p:ext uri="{BB962C8B-B14F-4D97-AF65-F5344CB8AC3E}">
        <p14:creationId xmlns:p14="http://schemas.microsoft.com/office/powerpoint/2010/main" val="2380103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7DDD1-2365-C2A9-CAFB-3F2BBF685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370DC5-3CAD-574B-B03C-7797FB658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846C0-BE38-33BD-0992-926D2AF6488A}"/>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1444D809-09B1-FAFD-CBAB-2B7BDBB17272}"/>
              </a:ext>
            </a:extLst>
          </p:cNvPr>
          <p:cNvSpPr>
            <a:spLocks noGrp="1"/>
          </p:cNvSpPr>
          <p:nvPr>
            <p:ph type="sldNum" sz="quarter" idx="5"/>
          </p:nvPr>
        </p:nvSpPr>
        <p:spPr/>
        <p:txBody>
          <a:bodyPr/>
          <a:lstStyle/>
          <a:p>
            <a:fld id="{255E2261-63C2-D941-B7E2-01757B6D96FE}" type="slidenum">
              <a:rPr lang="en-US" smtClean="0"/>
              <a:t>106</a:t>
            </a:fld>
            <a:endParaRPr lang="en-US"/>
          </a:p>
        </p:txBody>
      </p:sp>
    </p:spTree>
    <p:extLst>
      <p:ext uri="{BB962C8B-B14F-4D97-AF65-F5344CB8AC3E}">
        <p14:creationId xmlns:p14="http://schemas.microsoft.com/office/powerpoint/2010/main" val="1400169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3BFBB-16F1-DC5A-22D1-57C172673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45BCE0-F3E2-D6E4-B7FD-48C51727D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846DCD-E4BC-3C42-07E2-268815DC24AA}"/>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885DEA64-DB24-1338-BEA4-1D5084BE3F7C}"/>
              </a:ext>
            </a:extLst>
          </p:cNvPr>
          <p:cNvSpPr>
            <a:spLocks noGrp="1"/>
          </p:cNvSpPr>
          <p:nvPr>
            <p:ph type="sldNum" sz="quarter" idx="5"/>
          </p:nvPr>
        </p:nvSpPr>
        <p:spPr/>
        <p:txBody>
          <a:bodyPr/>
          <a:lstStyle/>
          <a:p>
            <a:fld id="{255E2261-63C2-D941-B7E2-01757B6D96FE}" type="slidenum">
              <a:rPr lang="en-US" smtClean="0"/>
              <a:t>109</a:t>
            </a:fld>
            <a:endParaRPr lang="en-US"/>
          </a:p>
        </p:txBody>
      </p:sp>
    </p:spTree>
    <p:extLst>
      <p:ext uri="{BB962C8B-B14F-4D97-AF65-F5344CB8AC3E}">
        <p14:creationId xmlns:p14="http://schemas.microsoft.com/office/powerpoint/2010/main" val="1591897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20029-5ADB-5C28-28D5-25EDE05152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C7AAD-8DE2-ED17-42EE-ADA4B4E8B7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F0127-CACC-5634-070E-663B12C833D2}"/>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5D990E9D-8A26-F34D-60BD-3EBD5312C57D}"/>
              </a:ext>
            </a:extLst>
          </p:cNvPr>
          <p:cNvSpPr>
            <a:spLocks noGrp="1"/>
          </p:cNvSpPr>
          <p:nvPr>
            <p:ph type="sldNum" sz="quarter" idx="5"/>
          </p:nvPr>
        </p:nvSpPr>
        <p:spPr/>
        <p:txBody>
          <a:bodyPr/>
          <a:lstStyle/>
          <a:p>
            <a:fld id="{255E2261-63C2-D941-B7E2-01757B6D96FE}" type="slidenum">
              <a:rPr lang="en-US" smtClean="0"/>
              <a:t>110</a:t>
            </a:fld>
            <a:endParaRPr lang="en-US"/>
          </a:p>
        </p:txBody>
      </p:sp>
    </p:spTree>
    <p:extLst>
      <p:ext uri="{BB962C8B-B14F-4D97-AF65-F5344CB8AC3E}">
        <p14:creationId xmlns:p14="http://schemas.microsoft.com/office/powerpoint/2010/main" val="2044940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73F36-55BF-6850-0F36-E53798553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464E5B-141B-01D8-C6BD-BF3CB3B1D9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1D384-ABB9-2374-3D1F-1262665B93C6}"/>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6D373007-B524-33D6-B022-889DDC6CE5B8}"/>
              </a:ext>
            </a:extLst>
          </p:cNvPr>
          <p:cNvSpPr>
            <a:spLocks noGrp="1"/>
          </p:cNvSpPr>
          <p:nvPr>
            <p:ph type="sldNum" sz="quarter" idx="5"/>
          </p:nvPr>
        </p:nvSpPr>
        <p:spPr/>
        <p:txBody>
          <a:bodyPr/>
          <a:lstStyle/>
          <a:p>
            <a:fld id="{255E2261-63C2-D941-B7E2-01757B6D96FE}" type="slidenum">
              <a:rPr lang="en-US" smtClean="0"/>
              <a:t>111</a:t>
            </a:fld>
            <a:endParaRPr lang="en-US"/>
          </a:p>
        </p:txBody>
      </p:sp>
    </p:spTree>
    <p:extLst>
      <p:ext uri="{BB962C8B-B14F-4D97-AF65-F5344CB8AC3E}">
        <p14:creationId xmlns:p14="http://schemas.microsoft.com/office/powerpoint/2010/main" val="329635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5D577-F978-8643-5E99-3EBD69DF57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19255B-FC0A-9553-4265-C765A819C3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0837B-C26E-43DC-9B3C-C741BC0090F2}"/>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5240D346-165E-5ACC-8210-0777D2D2AC76}"/>
              </a:ext>
            </a:extLst>
          </p:cNvPr>
          <p:cNvSpPr>
            <a:spLocks noGrp="1"/>
          </p:cNvSpPr>
          <p:nvPr>
            <p:ph type="sldNum" sz="quarter" idx="5"/>
          </p:nvPr>
        </p:nvSpPr>
        <p:spPr/>
        <p:txBody>
          <a:bodyPr/>
          <a:lstStyle/>
          <a:p>
            <a:fld id="{255E2261-63C2-D941-B7E2-01757B6D96FE}" type="slidenum">
              <a:rPr lang="en-US" smtClean="0"/>
              <a:t>112</a:t>
            </a:fld>
            <a:endParaRPr lang="en-US"/>
          </a:p>
        </p:txBody>
      </p:sp>
    </p:spTree>
    <p:extLst>
      <p:ext uri="{BB962C8B-B14F-4D97-AF65-F5344CB8AC3E}">
        <p14:creationId xmlns:p14="http://schemas.microsoft.com/office/powerpoint/2010/main" val="1841642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C6A7F-A48E-904B-170C-BC51B2C06C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DF7B2-E2EB-5076-6820-77593A21C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3CFCE-A53A-FF0A-9D99-89612C84B42D}"/>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03BFE5A2-8E0F-7453-E2F3-3C41370E3A49}"/>
              </a:ext>
            </a:extLst>
          </p:cNvPr>
          <p:cNvSpPr>
            <a:spLocks noGrp="1"/>
          </p:cNvSpPr>
          <p:nvPr>
            <p:ph type="sldNum" sz="quarter" idx="5"/>
          </p:nvPr>
        </p:nvSpPr>
        <p:spPr/>
        <p:txBody>
          <a:bodyPr/>
          <a:lstStyle/>
          <a:p>
            <a:fld id="{255E2261-63C2-D941-B7E2-01757B6D96FE}" type="slidenum">
              <a:rPr lang="en-US" smtClean="0"/>
              <a:t>113</a:t>
            </a:fld>
            <a:endParaRPr lang="en-US"/>
          </a:p>
        </p:txBody>
      </p:sp>
    </p:spTree>
    <p:extLst>
      <p:ext uri="{BB962C8B-B14F-4D97-AF65-F5344CB8AC3E}">
        <p14:creationId xmlns:p14="http://schemas.microsoft.com/office/powerpoint/2010/main" val="4264667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48228-BE1C-4FA4-D426-2AC298168E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9B2B0-6999-6EA9-44EE-02DF6B66F8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46298-EF1F-836A-736F-E3E3E0CD7F7F}"/>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F09B2CC2-256E-4778-8686-BC98F6F7FBE3}"/>
              </a:ext>
            </a:extLst>
          </p:cNvPr>
          <p:cNvSpPr>
            <a:spLocks noGrp="1"/>
          </p:cNvSpPr>
          <p:nvPr>
            <p:ph type="sldNum" sz="quarter" idx="5"/>
          </p:nvPr>
        </p:nvSpPr>
        <p:spPr/>
        <p:txBody>
          <a:bodyPr/>
          <a:lstStyle/>
          <a:p>
            <a:fld id="{255E2261-63C2-D941-B7E2-01757B6D96FE}" type="slidenum">
              <a:rPr lang="en-US" smtClean="0"/>
              <a:t>114</a:t>
            </a:fld>
            <a:endParaRPr lang="en-US"/>
          </a:p>
        </p:txBody>
      </p:sp>
    </p:spTree>
    <p:extLst>
      <p:ext uri="{BB962C8B-B14F-4D97-AF65-F5344CB8AC3E}">
        <p14:creationId xmlns:p14="http://schemas.microsoft.com/office/powerpoint/2010/main" val="3420297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D6354-D826-5AC0-5F04-2D2993DFE5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94844-A3C5-2D4E-0AB8-B0792BD95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6E15EE-D230-92C0-8F77-3B0359D58197}"/>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4C1777FF-B6B1-70B3-1210-1E9A8B06AAB0}"/>
              </a:ext>
            </a:extLst>
          </p:cNvPr>
          <p:cNvSpPr>
            <a:spLocks noGrp="1"/>
          </p:cNvSpPr>
          <p:nvPr>
            <p:ph type="sldNum" sz="quarter" idx="5"/>
          </p:nvPr>
        </p:nvSpPr>
        <p:spPr/>
        <p:txBody>
          <a:bodyPr/>
          <a:lstStyle/>
          <a:p>
            <a:fld id="{255E2261-63C2-D941-B7E2-01757B6D96FE}" type="slidenum">
              <a:rPr lang="en-US" smtClean="0"/>
              <a:t>115</a:t>
            </a:fld>
            <a:endParaRPr lang="en-US"/>
          </a:p>
        </p:txBody>
      </p:sp>
    </p:spTree>
    <p:extLst>
      <p:ext uri="{BB962C8B-B14F-4D97-AF65-F5344CB8AC3E}">
        <p14:creationId xmlns:p14="http://schemas.microsoft.com/office/powerpoint/2010/main" val="2153845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487B4-0831-4E8B-072D-EAC8DF0FD6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06C2A-4EE8-8942-A930-6F045F6F52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F4DDE-C404-B327-EAB5-E05BC53468CA}"/>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4A7B4275-DFFE-4809-0F09-4CAC6C97BB66}"/>
              </a:ext>
            </a:extLst>
          </p:cNvPr>
          <p:cNvSpPr>
            <a:spLocks noGrp="1"/>
          </p:cNvSpPr>
          <p:nvPr>
            <p:ph type="sldNum" sz="quarter" idx="5"/>
          </p:nvPr>
        </p:nvSpPr>
        <p:spPr/>
        <p:txBody>
          <a:bodyPr/>
          <a:lstStyle/>
          <a:p>
            <a:fld id="{255E2261-63C2-D941-B7E2-01757B6D96FE}" type="slidenum">
              <a:rPr lang="en-US" smtClean="0"/>
              <a:t>116</a:t>
            </a:fld>
            <a:endParaRPr lang="en-US"/>
          </a:p>
        </p:txBody>
      </p:sp>
    </p:spTree>
    <p:extLst>
      <p:ext uri="{BB962C8B-B14F-4D97-AF65-F5344CB8AC3E}">
        <p14:creationId xmlns:p14="http://schemas.microsoft.com/office/powerpoint/2010/main" val="943979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5E2261-63C2-D941-B7E2-01757B6D96FE}" type="slidenum">
              <a:rPr lang="en-US" smtClean="0"/>
              <a:t>89</a:t>
            </a:fld>
            <a:endParaRPr lang="en-US"/>
          </a:p>
        </p:txBody>
      </p:sp>
    </p:spTree>
    <p:extLst>
      <p:ext uri="{BB962C8B-B14F-4D97-AF65-F5344CB8AC3E}">
        <p14:creationId xmlns:p14="http://schemas.microsoft.com/office/powerpoint/2010/main" val="3194715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24517-7E6B-F29C-337E-E97FCA9B5B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998EB3-5B3E-5107-2370-FE1AFF5661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4E9BCE-1155-DC1E-6B75-B140156E4C00}"/>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E45F6A7C-817D-30C1-22EA-68AA6D60BAB1}"/>
              </a:ext>
            </a:extLst>
          </p:cNvPr>
          <p:cNvSpPr>
            <a:spLocks noGrp="1"/>
          </p:cNvSpPr>
          <p:nvPr>
            <p:ph type="sldNum" sz="quarter" idx="5"/>
          </p:nvPr>
        </p:nvSpPr>
        <p:spPr/>
        <p:txBody>
          <a:bodyPr/>
          <a:lstStyle/>
          <a:p>
            <a:fld id="{255E2261-63C2-D941-B7E2-01757B6D96FE}" type="slidenum">
              <a:rPr lang="en-US" smtClean="0"/>
              <a:t>117</a:t>
            </a:fld>
            <a:endParaRPr lang="en-US"/>
          </a:p>
        </p:txBody>
      </p:sp>
    </p:spTree>
    <p:extLst>
      <p:ext uri="{BB962C8B-B14F-4D97-AF65-F5344CB8AC3E}">
        <p14:creationId xmlns:p14="http://schemas.microsoft.com/office/powerpoint/2010/main" val="477502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prior distribution appears  appropriate for the following Manning’s values </a:t>
            </a:r>
            <a:r>
              <a:rPr lang="en-US" b="1" dirty="0"/>
              <a:t>M0, M1, M2, M3,M5. and M6</a:t>
            </a:r>
            <a:r>
              <a:rPr lang="en-US" dirty="0"/>
              <a:t>:  The highest densities of the posterior distributions fall well within the prior range, suggesting adequate parameter coverage.</a:t>
            </a:r>
          </a:p>
          <a:p>
            <a:r>
              <a:rPr lang="en-US" b="0" dirty="0"/>
              <a:t>- M4: The highest posterior densities are concentrated near the left boundary of the prior range. This suggests that the prior range should be extended on the left side to better capture relevant parameter values.</a:t>
            </a:r>
          </a:p>
          <a:p>
            <a:r>
              <a:rPr lang="en-US" b="0" dirty="0"/>
              <a:t>- M7: The posterior distribution shows a clustering of highest density estimates on the right side. This suggests that the right boundary should be extended to ensure sufficient parameter coverage.</a:t>
            </a:r>
          </a:p>
          <a:p>
            <a:r>
              <a:rPr lang="en-US" b="0" dirty="0"/>
              <a:t>- M8: The posterior distribution is poorly aligned with the prior, as the highest density is concentrated on the left side, while the middle-to-right range has nearly zero density. This misalignment suggests that the prior should be adjusted by expanding the parameter range on the left side.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55E2261-63C2-D941-B7E2-01757B6D96FE}" type="slidenum">
              <a:rPr lang="en-US" smtClean="0"/>
              <a:t>122</a:t>
            </a:fld>
            <a:endParaRPr lang="en-US"/>
          </a:p>
        </p:txBody>
      </p:sp>
    </p:spTree>
    <p:extLst>
      <p:ext uri="{BB962C8B-B14F-4D97-AF65-F5344CB8AC3E}">
        <p14:creationId xmlns:p14="http://schemas.microsoft.com/office/powerpoint/2010/main" val="912410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t>
            </a:r>
          </a:p>
        </p:txBody>
      </p:sp>
      <p:sp>
        <p:nvSpPr>
          <p:cNvPr id="4" name="Slide Number Placeholder 3"/>
          <p:cNvSpPr>
            <a:spLocks noGrp="1"/>
          </p:cNvSpPr>
          <p:nvPr>
            <p:ph type="sldNum" sz="quarter" idx="5"/>
          </p:nvPr>
        </p:nvSpPr>
        <p:spPr/>
        <p:txBody>
          <a:bodyPr/>
          <a:lstStyle/>
          <a:p>
            <a:fld id="{255E2261-63C2-D941-B7E2-01757B6D96FE}" type="slidenum">
              <a:rPr lang="en-US" smtClean="0"/>
              <a:t>98</a:t>
            </a:fld>
            <a:endParaRPr lang="en-US"/>
          </a:p>
        </p:txBody>
      </p:sp>
    </p:spTree>
    <p:extLst>
      <p:ext uri="{BB962C8B-B14F-4D97-AF65-F5344CB8AC3E}">
        <p14:creationId xmlns:p14="http://schemas.microsoft.com/office/powerpoint/2010/main" val="155262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3BC1B-BD6E-1D5B-3F3C-F6832BA5B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6E077-2492-88FA-B093-110020412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8C3BB-9F72-875F-BB2F-BC7A5B215603}"/>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BF75CFF3-B90F-BB71-F425-E3ACE9EC242A}"/>
              </a:ext>
            </a:extLst>
          </p:cNvPr>
          <p:cNvSpPr>
            <a:spLocks noGrp="1"/>
          </p:cNvSpPr>
          <p:nvPr>
            <p:ph type="sldNum" sz="quarter" idx="5"/>
          </p:nvPr>
        </p:nvSpPr>
        <p:spPr/>
        <p:txBody>
          <a:bodyPr/>
          <a:lstStyle/>
          <a:p>
            <a:fld id="{255E2261-63C2-D941-B7E2-01757B6D96FE}" type="slidenum">
              <a:rPr lang="en-US" smtClean="0"/>
              <a:t>99</a:t>
            </a:fld>
            <a:endParaRPr lang="en-US"/>
          </a:p>
        </p:txBody>
      </p:sp>
    </p:spTree>
    <p:extLst>
      <p:ext uri="{BB962C8B-B14F-4D97-AF65-F5344CB8AC3E}">
        <p14:creationId xmlns:p14="http://schemas.microsoft.com/office/powerpoint/2010/main" val="1410916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6A43-EB38-84FA-1B58-1E31827A0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EC31E-40DD-3FE5-A76B-6C34E2AE4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AD11C-1329-034A-4C65-89318A7196D4}"/>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DE2B3680-31E2-D2DC-3FD9-5F81B0060CB6}"/>
              </a:ext>
            </a:extLst>
          </p:cNvPr>
          <p:cNvSpPr>
            <a:spLocks noGrp="1"/>
          </p:cNvSpPr>
          <p:nvPr>
            <p:ph type="sldNum" sz="quarter" idx="5"/>
          </p:nvPr>
        </p:nvSpPr>
        <p:spPr/>
        <p:txBody>
          <a:bodyPr/>
          <a:lstStyle/>
          <a:p>
            <a:fld id="{255E2261-63C2-D941-B7E2-01757B6D96FE}" type="slidenum">
              <a:rPr lang="en-US" smtClean="0"/>
              <a:t>100</a:t>
            </a:fld>
            <a:endParaRPr lang="en-US"/>
          </a:p>
        </p:txBody>
      </p:sp>
    </p:spTree>
    <p:extLst>
      <p:ext uri="{BB962C8B-B14F-4D97-AF65-F5344CB8AC3E}">
        <p14:creationId xmlns:p14="http://schemas.microsoft.com/office/powerpoint/2010/main" val="3686850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F3D3C-86EE-43A3-EA55-CA7C76CF5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5E342D-CFE3-C50C-92A3-9F74C3A6C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F8ECCB-C01E-F90D-4361-16B859553809}"/>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AFEBF874-0693-8C8F-B477-C16A31FC021C}"/>
              </a:ext>
            </a:extLst>
          </p:cNvPr>
          <p:cNvSpPr>
            <a:spLocks noGrp="1"/>
          </p:cNvSpPr>
          <p:nvPr>
            <p:ph type="sldNum" sz="quarter" idx="5"/>
          </p:nvPr>
        </p:nvSpPr>
        <p:spPr/>
        <p:txBody>
          <a:bodyPr/>
          <a:lstStyle/>
          <a:p>
            <a:fld id="{255E2261-63C2-D941-B7E2-01757B6D96FE}" type="slidenum">
              <a:rPr lang="en-US" smtClean="0"/>
              <a:t>101</a:t>
            </a:fld>
            <a:endParaRPr lang="en-US"/>
          </a:p>
        </p:txBody>
      </p:sp>
    </p:spTree>
    <p:extLst>
      <p:ext uri="{BB962C8B-B14F-4D97-AF65-F5344CB8AC3E}">
        <p14:creationId xmlns:p14="http://schemas.microsoft.com/office/powerpoint/2010/main" val="3734369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A3D5-4242-9464-12DC-B8EFC3CD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DF85B2-3426-03A9-7AD0-729B66E981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ED429-B480-2807-F0B0-0FCE32CB9C18}"/>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E036C609-372D-BDB7-8490-1AC6433A5326}"/>
              </a:ext>
            </a:extLst>
          </p:cNvPr>
          <p:cNvSpPr>
            <a:spLocks noGrp="1"/>
          </p:cNvSpPr>
          <p:nvPr>
            <p:ph type="sldNum" sz="quarter" idx="5"/>
          </p:nvPr>
        </p:nvSpPr>
        <p:spPr/>
        <p:txBody>
          <a:bodyPr/>
          <a:lstStyle/>
          <a:p>
            <a:fld id="{255E2261-63C2-D941-B7E2-01757B6D96FE}" type="slidenum">
              <a:rPr lang="en-US" smtClean="0"/>
              <a:t>102</a:t>
            </a:fld>
            <a:endParaRPr lang="en-US"/>
          </a:p>
        </p:txBody>
      </p:sp>
    </p:spTree>
    <p:extLst>
      <p:ext uri="{BB962C8B-B14F-4D97-AF65-F5344CB8AC3E}">
        <p14:creationId xmlns:p14="http://schemas.microsoft.com/office/powerpoint/2010/main" val="4086914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0BF23-4AE9-0CFC-02AE-06C41F7DB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54BE94-20FE-F95C-85FD-611EF6929A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4147F6-B9FA-DFAF-9FF3-C7A308CCED5A}"/>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1920CEA0-C2EC-BD67-8AC0-309E8C844E83}"/>
              </a:ext>
            </a:extLst>
          </p:cNvPr>
          <p:cNvSpPr>
            <a:spLocks noGrp="1"/>
          </p:cNvSpPr>
          <p:nvPr>
            <p:ph type="sldNum" sz="quarter" idx="5"/>
          </p:nvPr>
        </p:nvSpPr>
        <p:spPr/>
        <p:txBody>
          <a:bodyPr/>
          <a:lstStyle/>
          <a:p>
            <a:fld id="{255E2261-63C2-D941-B7E2-01757B6D96FE}" type="slidenum">
              <a:rPr lang="en-US" smtClean="0"/>
              <a:t>103</a:t>
            </a:fld>
            <a:endParaRPr lang="en-US"/>
          </a:p>
        </p:txBody>
      </p:sp>
    </p:spTree>
    <p:extLst>
      <p:ext uri="{BB962C8B-B14F-4D97-AF65-F5344CB8AC3E}">
        <p14:creationId xmlns:p14="http://schemas.microsoft.com/office/powerpoint/2010/main" val="195282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C5970-7A1F-7F40-5F88-D819E3DBA5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4D842B-7E44-9474-F3F8-FEC93CC557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C81F2-E26E-BD47-33DF-8A623F8CFCFD}"/>
              </a:ext>
            </a:extLst>
          </p:cNvPr>
          <p:cNvSpPr>
            <a:spLocks noGrp="1"/>
          </p:cNvSpPr>
          <p:nvPr>
            <p:ph type="body" idx="1"/>
          </p:nvPr>
        </p:nvSpPr>
        <p:spPr/>
        <p:txBody>
          <a:bodyPr/>
          <a:lstStyle/>
          <a:p>
            <a:r>
              <a:rPr lang="en-US" dirty="0"/>
              <a:t>Sampling 400 simulations </a:t>
            </a:r>
          </a:p>
          <a:p>
            <a:r>
              <a:rPr lang="en-US" dirty="0"/>
              <a:t>Posterior distribution  that is presented is from the first iteration </a:t>
            </a:r>
          </a:p>
          <a:p>
            <a:endParaRPr lang="en-US" dirty="0"/>
          </a:p>
        </p:txBody>
      </p:sp>
      <p:sp>
        <p:nvSpPr>
          <p:cNvPr id="4" name="Slide Number Placeholder 3">
            <a:extLst>
              <a:ext uri="{FF2B5EF4-FFF2-40B4-BE49-F238E27FC236}">
                <a16:creationId xmlns:a16="http://schemas.microsoft.com/office/drawing/2014/main" id="{8B2E385E-6117-FC65-D1A0-54FD555C7555}"/>
              </a:ext>
            </a:extLst>
          </p:cNvPr>
          <p:cNvSpPr>
            <a:spLocks noGrp="1"/>
          </p:cNvSpPr>
          <p:nvPr>
            <p:ph type="sldNum" sz="quarter" idx="5"/>
          </p:nvPr>
        </p:nvSpPr>
        <p:spPr/>
        <p:txBody>
          <a:bodyPr/>
          <a:lstStyle/>
          <a:p>
            <a:fld id="{255E2261-63C2-D941-B7E2-01757B6D96FE}" type="slidenum">
              <a:rPr lang="en-US" smtClean="0"/>
              <a:t>104</a:t>
            </a:fld>
            <a:endParaRPr lang="en-US"/>
          </a:p>
        </p:txBody>
      </p:sp>
    </p:spTree>
    <p:extLst>
      <p:ext uri="{BB962C8B-B14F-4D97-AF65-F5344CB8AC3E}">
        <p14:creationId xmlns:p14="http://schemas.microsoft.com/office/powerpoint/2010/main" val="28746633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D057-8545-5BED-6555-7173CD17D6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F83A13-FF9B-5886-294F-61B7C4D5AA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62DF-6A0B-F12E-01BC-BA00B64BA075}"/>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5DBE9262-262A-B354-294E-A1547A448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2F5377-A3CC-2127-DCFA-1B727F808EC8}"/>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28135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DEFA1-9610-4F8A-CBD3-A6EE226F4F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5E0A27-A487-D880-F918-C77DCAB634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D19CB-FDEC-CAF3-09DC-C20EAF657656}"/>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2B8CA8B5-51D1-95BA-5AA8-A2E09FFD6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DE72BE-A004-243C-24C1-6D0796464138}"/>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4269104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4AB4FA-7364-AFB0-99BF-68D0C3DDD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AC5E0E-B890-F93F-2D0F-08DE74043A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40153-CD6D-4AF8-736E-0D7ED1697B58}"/>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593A10AC-5EC1-D856-82AF-F060D014A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EA3C66-53B4-1B14-A58F-075658E610C0}"/>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177235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EB41B-A7E4-4163-491B-43E0D5B6F6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4BB7F2-1A73-8971-D7E8-5C9F48F597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1AA3F-5C31-50C5-A3BC-C3546D1AA7F0}"/>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595B54C1-0211-D9FA-6477-75A70E7C4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75013-6ECB-07C3-792A-2700976806D4}"/>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3252716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FEEDD-DFEE-2549-6992-598227ED8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DB9E80-FC8D-0340-E99F-C5A468F539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36ABD-D50C-8C75-4824-52A2D0259175}"/>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801DFFDC-9C2B-B69B-06B6-D21CFED2C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121C3-5CE3-67C2-1962-F4C7669A9875}"/>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427857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9C5D0-3D17-053E-823C-89D1769C68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F76FA-2716-10E2-6332-C0E888F738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3A129C-8C89-C311-EF31-F86009913E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D5C72C-F2D6-A5E8-5C3F-762D2F1E43B1}"/>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6" name="Footer Placeholder 5">
            <a:extLst>
              <a:ext uri="{FF2B5EF4-FFF2-40B4-BE49-F238E27FC236}">
                <a16:creationId xmlns:a16="http://schemas.microsoft.com/office/drawing/2014/main" id="{4C5B1351-1E7D-11AA-A83C-4FB69D21B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C3751B-3D93-C7BD-11D4-4EADBA9FA393}"/>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55330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6ECE8-432D-0589-F15A-006F21CEE9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B4135F-0CF1-F1F1-DAFF-45D61292A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EFA38F-D548-ACC8-997A-473F340B88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0B1A54-73CA-7767-FAED-479840293B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B45C71-8AA7-B260-8F58-9A50FA397B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90B6D27-B3ED-95FF-0FF6-D73D50AEF692}"/>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8" name="Footer Placeholder 7">
            <a:extLst>
              <a:ext uri="{FF2B5EF4-FFF2-40B4-BE49-F238E27FC236}">
                <a16:creationId xmlns:a16="http://schemas.microsoft.com/office/drawing/2014/main" id="{D31D0C88-76D8-B4C8-1B71-C6032EAAE1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C2E44E-E697-1692-EFE6-5A283B64E283}"/>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48815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E6315-31AA-F586-DACA-82AEA66DE4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F7083-06D5-156E-95D3-8F184DB07A32}"/>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4" name="Footer Placeholder 3">
            <a:extLst>
              <a:ext uri="{FF2B5EF4-FFF2-40B4-BE49-F238E27FC236}">
                <a16:creationId xmlns:a16="http://schemas.microsoft.com/office/drawing/2014/main" id="{9794CDEE-0B1B-3F31-81E0-0FA2ADAA6E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F9C9EC-313D-CD55-CE90-A3727702BE2B}"/>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61462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6164BB-5E63-C769-2100-5D74AA28CBC5}"/>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3" name="Footer Placeholder 2">
            <a:extLst>
              <a:ext uri="{FF2B5EF4-FFF2-40B4-BE49-F238E27FC236}">
                <a16:creationId xmlns:a16="http://schemas.microsoft.com/office/drawing/2014/main" id="{81279324-5448-34EC-7920-A834E2F52D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9AF01-313B-7E4A-0906-D2471B694FA1}"/>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3793303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D8726-6056-BB47-52CF-54470F7442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B6B886-482A-8E0B-48D5-43FF728319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569764-950C-A13B-0BCC-7876F05E5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9AB9CF-1BE2-389C-AC41-E70B0965D46D}"/>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6" name="Footer Placeholder 5">
            <a:extLst>
              <a:ext uri="{FF2B5EF4-FFF2-40B4-BE49-F238E27FC236}">
                <a16:creationId xmlns:a16="http://schemas.microsoft.com/office/drawing/2014/main" id="{5B49EF53-42F6-4C69-7F36-DB2B9F0EB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3CE393-9158-6B86-E5C6-0B4991CB0640}"/>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3941290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3351-14EF-C874-2AC2-FDAB38E352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7B0C77-3100-0D7D-361C-B3CEFD0572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2F18DB-6C4F-785B-1919-B0D2BBA982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9C4F85-2207-F72F-9BE4-1B97CF307DD1}"/>
              </a:ext>
            </a:extLst>
          </p:cNvPr>
          <p:cNvSpPr>
            <a:spLocks noGrp="1"/>
          </p:cNvSpPr>
          <p:nvPr>
            <p:ph type="dt" sz="half" idx="10"/>
          </p:nvPr>
        </p:nvSpPr>
        <p:spPr/>
        <p:txBody>
          <a:bodyPr/>
          <a:lstStyle/>
          <a:p>
            <a:fld id="{330E7A92-6A87-AC43-A0F1-29A0112F27B3}" type="datetimeFigureOut">
              <a:rPr lang="en-US" smtClean="0"/>
              <a:t>4/1/25</a:t>
            </a:fld>
            <a:endParaRPr lang="en-US"/>
          </a:p>
        </p:txBody>
      </p:sp>
      <p:sp>
        <p:nvSpPr>
          <p:cNvPr id="6" name="Footer Placeholder 5">
            <a:extLst>
              <a:ext uri="{FF2B5EF4-FFF2-40B4-BE49-F238E27FC236}">
                <a16:creationId xmlns:a16="http://schemas.microsoft.com/office/drawing/2014/main" id="{1D9F7AFC-5FFD-55A8-B920-37DCA3A0B6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118FF-F4D8-4BB2-4626-DAF0D20754A9}"/>
              </a:ext>
            </a:extLst>
          </p:cNvPr>
          <p:cNvSpPr>
            <a:spLocks noGrp="1"/>
          </p:cNvSpPr>
          <p:nvPr>
            <p:ph type="sldNum" sz="quarter" idx="12"/>
          </p:nvPr>
        </p:nvSpPr>
        <p:spPr/>
        <p:txBody>
          <a:bodyPr/>
          <a:lstStyle/>
          <a:p>
            <a:fld id="{1B7DC668-CFA9-E541-94EA-9DFC1704A9A4}" type="slidenum">
              <a:rPr lang="en-US" smtClean="0"/>
              <a:t>‹#›</a:t>
            </a:fld>
            <a:endParaRPr lang="en-US"/>
          </a:p>
        </p:txBody>
      </p:sp>
    </p:spTree>
    <p:extLst>
      <p:ext uri="{BB962C8B-B14F-4D97-AF65-F5344CB8AC3E}">
        <p14:creationId xmlns:p14="http://schemas.microsoft.com/office/powerpoint/2010/main" val="198073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0F160-BFDF-5ABD-3C22-195D03481A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380A3F-E98B-DA61-1F3C-100FC912C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53E034-9DBD-0990-6C61-E1B5355C2E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30E7A92-6A87-AC43-A0F1-29A0112F27B3}" type="datetimeFigureOut">
              <a:rPr lang="en-US" smtClean="0"/>
              <a:t>4/1/25</a:t>
            </a:fld>
            <a:endParaRPr lang="en-US"/>
          </a:p>
        </p:txBody>
      </p:sp>
      <p:sp>
        <p:nvSpPr>
          <p:cNvPr id="5" name="Footer Placeholder 4">
            <a:extLst>
              <a:ext uri="{FF2B5EF4-FFF2-40B4-BE49-F238E27FC236}">
                <a16:creationId xmlns:a16="http://schemas.microsoft.com/office/drawing/2014/main" id="{57D9E654-32BD-6578-ACFD-82ED1ADDF6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35CCF07-2890-AFC5-BBA2-2E5F679D1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B7DC668-CFA9-E541-94EA-9DFC1704A9A4}" type="slidenum">
              <a:rPr lang="en-US" smtClean="0"/>
              <a:t>‹#›</a:t>
            </a:fld>
            <a:endParaRPr lang="en-US"/>
          </a:p>
        </p:txBody>
      </p:sp>
    </p:spTree>
    <p:extLst>
      <p:ext uri="{BB962C8B-B14F-4D97-AF65-F5344CB8AC3E}">
        <p14:creationId xmlns:p14="http://schemas.microsoft.com/office/powerpoint/2010/main" val="8004136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2.jpeg"/></Relationships>
</file>

<file path=ppt/slides/_rels/slide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ms6730/Updated-Version-SBI-.git" TargetMode="External"/><Relationship Id="rId2" Type="http://schemas.openxmlformats.org/officeDocument/2006/relationships/hyperlink" Target="mailto:git@github.com:ms6730/Updated-Version-SBI-.git"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E36E3-9056-7013-624D-15D4CCF510EB}"/>
              </a:ext>
            </a:extLst>
          </p:cNvPr>
          <p:cNvSpPr>
            <a:spLocks noGrp="1"/>
          </p:cNvSpPr>
          <p:nvPr>
            <p:ph type="ctrTitle"/>
          </p:nvPr>
        </p:nvSpPr>
        <p:spPr>
          <a:xfrm>
            <a:off x="7592291" y="2834627"/>
            <a:ext cx="5865091" cy="1457113"/>
          </a:xfrm>
        </p:spPr>
        <p:txBody>
          <a:bodyPr>
            <a:normAutofit fontScale="90000"/>
          </a:bodyPr>
          <a:lstStyle/>
          <a:p>
            <a:br>
              <a:rPr lang="en-US" dirty="0"/>
            </a:br>
            <a:endParaRPr lang="en-US" dirty="0"/>
          </a:p>
        </p:txBody>
      </p:sp>
      <p:pic>
        <p:nvPicPr>
          <p:cNvPr id="1026" name="Picture 2" descr="Princeton University Logo, symbol, meaning, history, PNG, brand">
            <a:extLst>
              <a:ext uri="{FF2B5EF4-FFF2-40B4-BE49-F238E27FC236}">
                <a16:creationId xmlns:a16="http://schemas.microsoft.com/office/drawing/2014/main" id="{C4D208E2-5FD9-5CBC-0519-A2CADF188A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323" y="347510"/>
            <a:ext cx="2519219" cy="1455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340B56D-D392-BC9A-5593-EF3F80ACA133}"/>
              </a:ext>
            </a:extLst>
          </p:cNvPr>
          <p:cNvSpPr txBox="1"/>
          <p:nvPr/>
        </p:nvSpPr>
        <p:spPr>
          <a:xfrm>
            <a:off x="2910479" y="2627670"/>
            <a:ext cx="6765636" cy="707886"/>
          </a:xfrm>
          <a:prstGeom prst="rect">
            <a:avLst/>
          </a:prstGeom>
          <a:noFill/>
        </p:spPr>
        <p:txBody>
          <a:bodyPr wrap="square">
            <a:spAutoFit/>
          </a:bodyPr>
          <a:lstStyle/>
          <a:p>
            <a:pPr algn="ctr"/>
            <a:r>
              <a:rPr lang="en-US" sz="4000" b="1" dirty="0"/>
              <a:t>Individual Meeting</a:t>
            </a:r>
          </a:p>
        </p:txBody>
      </p:sp>
      <p:sp>
        <p:nvSpPr>
          <p:cNvPr id="6" name="TextBox 5">
            <a:extLst>
              <a:ext uri="{FF2B5EF4-FFF2-40B4-BE49-F238E27FC236}">
                <a16:creationId xmlns:a16="http://schemas.microsoft.com/office/drawing/2014/main" id="{685A6A08-0E1E-622D-38A5-3B2BFEC3AC53}"/>
              </a:ext>
            </a:extLst>
          </p:cNvPr>
          <p:cNvSpPr txBox="1"/>
          <p:nvPr/>
        </p:nvSpPr>
        <p:spPr>
          <a:xfrm>
            <a:off x="-390617" y="4682846"/>
            <a:ext cx="11296072" cy="461665"/>
          </a:xfrm>
          <a:prstGeom prst="rect">
            <a:avLst/>
          </a:prstGeom>
          <a:noFill/>
        </p:spPr>
        <p:txBody>
          <a:bodyPr wrap="square" rtlCol="0">
            <a:spAutoFit/>
          </a:bodyPr>
          <a:lstStyle/>
          <a:p>
            <a:r>
              <a:rPr lang="en-US" dirty="0"/>
              <a:t>					 	</a:t>
            </a:r>
            <a:r>
              <a:rPr lang="en-US" sz="2400" dirty="0"/>
              <a:t>Year 2024 -2025</a:t>
            </a:r>
            <a:endParaRPr lang="en-US" dirty="0"/>
          </a:p>
        </p:txBody>
      </p:sp>
    </p:spTree>
    <p:extLst>
      <p:ext uri="{BB962C8B-B14F-4D97-AF65-F5344CB8AC3E}">
        <p14:creationId xmlns:p14="http://schemas.microsoft.com/office/powerpoint/2010/main" val="3471923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1DAF-1123-21EF-3568-4D325365B9F3}"/>
              </a:ext>
            </a:extLst>
          </p:cNvPr>
          <p:cNvSpPr>
            <a:spLocks noGrp="1"/>
          </p:cNvSpPr>
          <p:nvPr>
            <p:ph type="title"/>
          </p:nvPr>
        </p:nvSpPr>
        <p:spPr/>
        <p:txBody>
          <a:bodyPr/>
          <a:lstStyle/>
          <a:p>
            <a:r>
              <a:rPr lang="en-US" b="1" dirty="0">
                <a:solidFill>
                  <a:schemeClr val="accent2"/>
                </a:solidFill>
              </a:rPr>
              <a:t>Discussion Monday Meeting:  Amanda’s Meeting</a:t>
            </a:r>
            <a:endParaRPr lang="en-US" b="1" dirty="0"/>
          </a:p>
        </p:txBody>
      </p:sp>
      <p:sp>
        <p:nvSpPr>
          <p:cNvPr id="3" name="Content Placeholder 2">
            <a:extLst>
              <a:ext uri="{FF2B5EF4-FFF2-40B4-BE49-F238E27FC236}">
                <a16:creationId xmlns:a16="http://schemas.microsoft.com/office/drawing/2014/main" id="{2D8150CE-FD98-307F-225A-929C1AB5630D}"/>
              </a:ext>
            </a:extLst>
          </p:cNvPr>
          <p:cNvSpPr>
            <a:spLocks noGrp="1"/>
          </p:cNvSpPr>
          <p:nvPr>
            <p:ph idx="1"/>
          </p:nvPr>
        </p:nvSpPr>
        <p:spPr/>
        <p:txBody>
          <a:bodyPr/>
          <a:lstStyle/>
          <a:p>
            <a:r>
              <a:rPr lang="en-US" dirty="0"/>
              <a:t>Numerical Computations in Par flow</a:t>
            </a:r>
          </a:p>
          <a:p>
            <a:r>
              <a:rPr lang="en-US" dirty="0"/>
              <a:t>Implement an Emulator (SBI) to faster the computational phase.</a:t>
            </a:r>
          </a:p>
          <a:p>
            <a:r>
              <a:rPr lang="en-US" dirty="0"/>
              <a:t>Sequential Method in SBI that consists of narrowing the range of observations (computationally expensive).</a:t>
            </a:r>
          </a:p>
          <a:p>
            <a:pPr algn="just"/>
            <a:r>
              <a:rPr lang="en-US" dirty="0"/>
              <a:t>Emulator is trained on Par flow Behavior , and hence the performance of the Par flow can be the same as the Par Flow model or less. </a:t>
            </a:r>
          </a:p>
          <a:p>
            <a:r>
              <a:rPr lang="en-US" dirty="0"/>
              <a:t>Creating a vector for each sample member (each point has its own vector which illustrate the streamflow for 30-days for example). </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1631084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3085F0-5C72-A445-B3BD-3CA87827E3A7}"/>
            </a:ext>
          </a:extLst>
        </p:cNvPr>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68E706-D731-872B-D697-FD2B5C70DD2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M2: Posterior Distribution </a:t>
            </a:r>
          </a:p>
        </p:txBody>
      </p:sp>
      <p:pic>
        <p:nvPicPr>
          <p:cNvPr id="7" name="Content Placeholder 6" descr="A graph of a line graph&#10;&#10;AI-generated content may be incorrect.">
            <a:extLst>
              <a:ext uri="{FF2B5EF4-FFF2-40B4-BE49-F238E27FC236}">
                <a16:creationId xmlns:a16="http://schemas.microsoft.com/office/drawing/2014/main" id="{6A388A55-21CD-9FB0-586E-52BDDC4E6A6B}"/>
              </a:ext>
            </a:extLst>
          </p:cNvPr>
          <p:cNvPicPr>
            <a:picLocks noGrp="1" noChangeAspect="1"/>
          </p:cNvPicPr>
          <p:nvPr>
            <p:ph idx="1"/>
          </p:nvPr>
        </p:nvPicPr>
        <p:blipFill>
          <a:blip r:embed="rId3"/>
          <a:stretch>
            <a:fillRect/>
          </a:stretch>
        </p:blipFill>
        <p:spPr>
          <a:xfrm>
            <a:off x="4777316" y="876596"/>
            <a:ext cx="6780700" cy="5102479"/>
          </a:xfrm>
          <a:prstGeom prst="rect">
            <a:avLst/>
          </a:prstGeom>
        </p:spPr>
      </p:pic>
    </p:spTree>
    <p:extLst>
      <p:ext uri="{BB962C8B-B14F-4D97-AF65-F5344CB8AC3E}">
        <p14:creationId xmlns:p14="http://schemas.microsoft.com/office/powerpoint/2010/main" val="35559577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29F3958-26FF-5FB0-EA9A-AA44CA15BBCE}"/>
            </a:ext>
          </a:extLst>
        </p:cNvPr>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897593-FEAE-E9D5-7771-03851F210D9B}"/>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M3: Posterior Distribution </a:t>
            </a:r>
          </a:p>
        </p:txBody>
      </p:sp>
      <p:pic>
        <p:nvPicPr>
          <p:cNvPr id="6" name="Content Placeholder 5" descr="A graph of a line graph&#10;&#10;AI-generated content may be incorrect.">
            <a:extLst>
              <a:ext uri="{FF2B5EF4-FFF2-40B4-BE49-F238E27FC236}">
                <a16:creationId xmlns:a16="http://schemas.microsoft.com/office/drawing/2014/main" id="{CC5401E1-A5B1-6870-A783-D241F3790250}"/>
              </a:ext>
            </a:extLst>
          </p:cNvPr>
          <p:cNvPicPr>
            <a:picLocks noGrp="1" noChangeAspect="1"/>
          </p:cNvPicPr>
          <p:nvPr>
            <p:ph idx="1"/>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39022559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D854D-9944-4D21-7FE8-6D559C94B051}"/>
            </a:ext>
          </a:extLst>
        </p:cNvPr>
        <p:cNvGrpSpPr/>
        <p:nvPr/>
      </p:nvGrpSpPr>
      <p:grpSpPr>
        <a:xfrm>
          <a:off x="0" y="0"/>
          <a:ext cx="0" cy="0"/>
          <a:chOff x="0" y="0"/>
          <a:chExt cx="0" cy="0"/>
        </a:xfrm>
      </p:grpSpPr>
      <p:sp>
        <p:nvSpPr>
          <p:cNvPr id="25" name="Down Arrow 7">
            <a:extLst>
              <a:ext uri="{FF2B5EF4-FFF2-40B4-BE49-F238E27FC236}">
                <a16:creationId xmlns:a16="http://schemas.microsoft.com/office/drawing/2014/main" id="{D08EFC20-9CE5-4040-B622-287B6885A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1E34B-5C5C-A258-E37A-2FD09C362341}"/>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M4: Posterior Distribution </a:t>
            </a:r>
          </a:p>
        </p:txBody>
      </p:sp>
      <p:pic>
        <p:nvPicPr>
          <p:cNvPr id="7" name="Content Placeholder 6" descr="A graph of a number of lines&#10;&#10;AI-generated content may be incorrect.">
            <a:extLst>
              <a:ext uri="{FF2B5EF4-FFF2-40B4-BE49-F238E27FC236}">
                <a16:creationId xmlns:a16="http://schemas.microsoft.com/office/drawing/2014/main" id="{2F7469A8-28E5-9B71-F63E-03360DAA0C37}"/>
              </a:ext>
            </a:extLst>
          </p:cNvPr>
          <p:cNvPicPr>
            <a:picLocks noGrp="1" noChangeAspect="1"/>
          </p:cNvPicPr>
          <p:nvPr>
            <p:ph idx="1"/>
          </p:nvPr>
        </p:nvPicPr>
        <p:blipFill>
          <a:blip r:embed="rId3"/>
          <a:stretch>
            <a:fillRect/>
          </a:stretch>
        </p:blipFill>
        <p:spPr>
          <a:xfrm>
            <a:off x="4813727" y="809927"/>
            <a:ext cx="6323497" cy="4861934"/>
          </a:xfrm>
        </p:spPr>
      </p:pic>
    </p:spTree>
    <p:extLst>
      <p:ext uri="{BB962C8B-B14F-4D97-AF65-F5344CB8AC3E}">
        <p14:creationId xmlns:p14="http://schemas.microsoft.com/office/powerpoint/2010/main" val="4152477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9C4F53-B94D-07B0-4D47-A41964A9CC6D}"/>
            </a:ext>
          </a:extLst>
        </p:cNvPr>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B83CA-9C9B-27C4-175D-C6BD18E859C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M5: Posterior Distribution </a:t>
            </a:r>
          </a:p>
        </p:txBody>
      </p:sp>
      <p:pic>
        <p:nvPicPr>
          <p:cNvPr id="6" name="Content Placeholder 5" descr="A graph of a city&#10;&#10;AI-generated content may be incorrect.">
            <a:extLst>
              <a:ext uri="{FF2B5EF4-FFF2-40B4-BE49-F238E27FC236}">
                <a16:creationId xmlns:a16="http://schemas.microsoft.com/office/drawing/2014/main" id="{EAB1BB4B-C3DC-E462-9DCA-D75D656B0A2A}"/>
              </a:ext>
            </a:extLst>
          </p:cNvPr>
          <p:cNvPicPr>
            <a:picLocks noGrp="1" noChangeAspect="1"/>
          </p:cNvPicPr>
          <p:nvPr>
            <p:ph idx="1"/>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17400489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23F35E-C5C3-1F17-E959-22ECE9F44250}"/>
            </a:ext>
          </a:extLst>
        </p:cNvPr>
        <p:cNvGrpSpPr/>
        <p:nvPr/>
      </p:nvGrpSpPr>
      <p:grpSpPr>
        <a:xfrm>
          <a:off x="0" y="0"/>
          <a:ext cx="0" cy="0"/>
          <a:chOff x="0" y="0"/>
          <a:chExt cx="0" cy="0"/>
        </a:xfrm>
      </p:grpSpPr>
      <p:sp>
        <p:nvSpPr>
          <p:cNvPr id="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813FDF-7D6E-EE3C-FA72-4585927681F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M6: Posterior Distribution </a:t>
            </a:r>
          </a:p>
        </p:txBody>
      </p:sp>
      <p:pic>
        <p:nvPicPr>
          <p:cNvPr id="7" name="Content Placeholder 6" descr="A graph of a line graph&#10;&#10;AI-generated content may be incorrect.">
            <a:extLst>
              <a:ext uri="{FF2B5EF4-FFF2-40B4-BE49-F238E27FC236}">
                <a16:creationId xmlns:a16="http://schemas.microsoft.com/office/drawing/2014/main" id="{EC6C7E03-9098-D553-33CE-6D5984582D48}"/>
              </a:ext>
            </a:extLst>
          </p:cNvPr>
          <p:cNvPicPr>
            <a:picLocks noGrp="1" noChangeAspect="1"/>
          </p:cNvPicPr>
          <p:nvPr>
            <p:ph idx="1"/>
          </p:nvPr>
        </p:nvPicPr>
        <p:blipFill>
          <a:blip r:embed="rId3"/>
          <a:stretch>
            <a:fillRect/>
          </a:stretch>
        </p:blipFill>
        <p:spPr>
          <a:xfrm>
            <a:off x="4777316" y="842692"/>
            <a:ext cx="6780700" cy="5170286"/>
          </a:xfrm>
          <a:prstGeom prst="rect">
            <a:avLst/>
          </a:prstGeom>
        </p:spPr>
      </p:pic>
    </p:spTree>
    <p:extLst>
      <p:ext uri="{BB962C8B-B14F-4D97-AF65-F5344CB8AC3E}">
        <p14:creationId xmlns:p14="http://schemas.microsoft.com/office/powerpoint/2010/main" val="1717820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F91A2D-C2BA-88D0-1F76-1435130D5009}"/>
            </a:ext>
          </a:extLst>
        </p:cNvPr>
        <p:cNvGrpSpPr/>
        <p:nvPr/>
      </p:nvGrpSpPr>
      <p:grpSpPr>
        <a:xfrm>
          <a:off x="0" y="0"/>
          <a:ext cx="0" cy="0"/>
          <a:chOff x="0" y="0"/>
          <a:chExt cx="0" cy="0"/>
        </a:xfrm>
      </p:grpSpPr>
      <p:sp>
        <p:nvSpPr>
          <p:cNvPr id="4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6860D0-1583-BF75-1015-D8F8CA81B9D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M7: Posterior Distribution </a:t>
            </a:r>
          </a:p>
        </p:txBody>
      </p:sp>
      <p:pic>
        <p:nvPicPr>
          <p:cNvPr id="6" name="Content Placeholder 5" descr="A graph of a number of lines&#10;&#10;AI-generated content may be incorrect.">
            <a:extLst>
              <a:ext uri="{FF2B5EF4-FFF2-40B4-BE49-F238E27FC236}">
                <a16:creationId xmlns:a16="http://schemas.microsoft.com/office/drawing/2014/main" id="{E29A7B52-7F82-3169-852C-939E027B25D8}"/>
              </a:ext>
            </a:extLst>
          </p:cNvPr>
          <p:cNvPicPr>
            <a:picLocks noGrp="1" noChangeAspect="1"/>
          </p:cNvPicPr>
          <p:nvPr>
            <p:ph idx="1"/>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26561287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A8152DD-1FA0-C365-08C3-C1C90D83D3B3}"/>
            </a:ext>
          </a:extLst>
        </p:cNvPr>
        <p:cNvGrpSpPr/>
        <p:nvPr/>
      </p:nvGrpSpPr>
      <p:grpSpPr>
        <a:xfrm>
          <a:off x="0" y="0"/>
          <a:ext cx="0" cy="0"/>
          <a:chOff x="0" y="0"/>
          <a:chExt cx="0" cy="0"/>
        </a:xfrm>
      </p:grpSpPr>
      <p:sp>
        <p:nvSpPr>
          <p:cNvPr id="4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DE7A-8398-13E1-2AB6-514005B07C0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M8: Posterior Distribution </a:t>
            </a:r>
          </a:p>
        </p:txBody>
      </p:sp>
      <p:pic>
        <p:nvPicPr>
          <p:cNvPr id="7" name="Content Placeholder 6" descr="A graph of a number of points&#10;&#10;AI-generated content may be incorrect.">
            <a:extLst>
              <a:ext uri="{FF2B5EF4-FFF2-40B4-BE49-F238E27FC236}">
                <a16:creationId xmlns:a16="http://schemas.microsoft.com/office/drawing/2014/main" id="{18B07130-87CC-3261-D7E7-05D9C61F2427}"/>
              </a:ext>
            </a:extLst>
          </p:cNvPr>
          <p:cNvPicPr>
            <a:picLocks noGrp="1" noChangeAspect="1"/>
          </p:cNvPicPr>
          <p:nvPr>
            <p:ph idx="1"/>
          </p:nvPr>
        </p:nvPicPr>
        <p:blipFill>
          <a:blip r:embed="rId3"/>
          <a:stretch>
            <a:fillRect/>
          </a:stretch>
        </p:blipFill>
        <p:spPr>
          <a:xfrm>
            <a:off x="4777316" y="859644"/>
            <a:ext cx="6780700" cy="5136382"/>
          </a:xfrm>
          <a:prstGeom prst="rect">
            <a:avLst/>
          </a:prstGeom>
        </p:spPr>
      </p:pic>
    </p:spTree>
    <p:extLst>
      <p:ext uri="{BB962C8B-B14F-4D97-AF65-F5344CB8AC3E}">
        <p14:creationId xmlns:p14="http://schemas.microsoft.com/office/powerpoint/2010/main" val="986933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132678-51EB-3313-189A-1AB314A9F800}"/>
              </a:ext>
            </a:extLst>
          </p:cNvPr>
          <p:cNvSpPr>
            <a:spLocks noGrp="1"/>
          </p:cNvSpPr>
          <p:nvPr>
            <p:ph type="title"/>
          </p:nvPr>
        </p:nvSpPr>
        <p:spPr>
          <a:xfrm>
            <a:off x="630936" y="640080"/>
            <a:ext cx="4818888" cy="1481328"/>
          </a:xfrm>
        </p:spPr>
        <p:txBody>
          <a:bodyPr anchor="b">
            <a:normAutofit/>
          </a:bodyPr>
          <a:lstStyle/>
          <a:p>
            <a:r>
              <a:rPr lang="en-US" sz="5000" b="1" dirty="0"/>
              <a:t>Calibrating The Prior Distribution</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0BCD612-1262-0FA9-ADEC-19675B41E7B6}"/>
              </a:ext>
            </a:extLst>
          </p:cNvPr>
          <p:cNvSpPr>
            <a:spLocks noGrp="1"/>
          </p:cNvSpPr>
          <p:nvPr>
            <p:ph idx="1"/>
          </p:nvPr>
        </p:nvSpPr>
        <p:spPr>
          <a:xfrm>
            <a:off x="630936" y="2660904"/>
            <a:ext cx="4818888" cy="3547872"/>
          </a:xfrm>
        </p:spPr>
        <p:txBody>
          <a:bodyPr anchor="t">
            <a:normAutofit/>
          </a:bodyPr>
          <a:lstStyle/>
          <a:p>
            <a:r>
              <a:rPr lang="en-US" sz="2200" dirty="0">
                <a:effectLst/>
                <a:latin typeface="STIX Two Text" pitchFamily="2" charset="0"/>
              </a:rPr>
              <a:t>To expand the boundaries and facilitate broader exploration of the parameter, the </a:t>
            </a:r>
            <a:r>
              <a:rPr lang="en-US" sz="2200" b="1" dirty="0">
                <a:effectLst/>
                <a:latin typeface="STIX Two Text" pitchFamily="2" charset="0"/>
              </a:rPr>
              <a:t>scalar has now been increased to 4</a:t>
            </a:r>
            <a:r>
              <a:rPr lang="en-US" sz="2200" dirty="0">
                <a:effectLst/>
                <a:latin typeface="STIX Two Text" pitchFamily="2" charset="0"/>
              </a:rPr>
              <a:t>. </a:t>
            </a:r>
          </a:p>
          <a:p>
            <a:r>
              <a:rPr lang="en-US" sz="2200" dirty="0">
                <a:effectLst/>
                <a:latin typeface="STIX Two Text" pitchFamily="2" charset="0"/>
              </a:rPr>
              <a:t>This adjustment effectively </a:t>
            </a:r>
            <a:r>
              <a:rPr lang="en-US" sz="2200" b="1" dirty="0">
                <a:effectLst/>
                <a:latin typeface="STIX Two Text" pitchFamily="2" charset="0"/>
              </a:rPr>
              <a:t>doubles the prior range</a:t>
            </a:r>
            <a:r>
              <a:rPr lang="en-US" sz="2200" dirty="0">
                <a:effectLst/>
                <a:latin typeface="STIX Two Text" pitchFamily="2" charset="0"/>
              </a:rPr>
              <a:t>, ensuring a more comprehensive coverage of possible Manning’s values and enhancing the flexibility of the model.</a:t>
            </a:r>
          </a:p>
          <a:p>
            <a:endParaRPr lang="en-US" sz="2200" dirty="0"/>
          </a:p>
        </p:txBody>
      </p:sp>
      <p:pic>
        <p:nvPicPr>
          <p:cNvPr id="5" name="Picture 4" descr="A table with numbers and symbols&#10;&#10;AI-generated content may be incorrect.">
            <a:extLst>
              <a:ext uri="{FF2B5EF4-FFF2-40B4-BE49-F238E27FC236}">
                <a16:creationId xmlns:a16="http://schemas.microsoft.com/office/drawing/2014/main" id="{2DD1A798-BB06-F394-EA7F-48856FEB3FF8}"/>
              </a:ext>
            </a:extLst>
          </p:cNvPr>
          <p:cNvPicPr>
            <a:picLocks noChangeAspect="1"/>
          </p:cNvPicPr>
          <p:nvPr/>
        </p:nvPicPr>
        <p:blipFill>
          <a:blip r:embed="rId2"/>
          <a:stretch>
            <a:fillRect/>
          </a:stretch>
        </p:blipFill>
        <p:spPr>
          <a:xfrm>
            <a:off x="6170069" y="1776544"/>
            <a:ext cx="5458968" cy="3944104"/>
          </a:xfrm>
          <a:prstGeom prst="rect">
            <a:avLst/>
          </a:prstGeom>
        </p:spPr>
      </p:pic>
    </p:spTree>
    <p:extLst>
      <p:ext uri="{BB962C8B-B14F-4D97-AF65-F5344CB8AC3E}">
        <p14:creationId xmlns:p14="http://schemas.microsoft.com/office/powerpoint/2010/main" val="10201006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C97EC8-8975-7A17-7674-884B668D17E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6700" kern="1200">
                <a:solidFill>
                  <a:schemeClr val="tx1"/>
                </a:solidFill>
                <a:latin typeface="+mj-lt"/>
                <a:ea typeface="+mj-ea"/>
                <a:cs typeface="+mj-cs"/>
              </a:rPr>
              <a:t>After Calibrating the prior </a:t>
            </a:r>
            <a:br>
              <a:rPr lang="en-US" sz="6700" kern="1200">
                <a:solidFill>
                  <a:schemeClr val="tx1"/>
                </a:solidFill>
                <a:latin typeface="+mj-lt"/>
                <a:ea typeface="+mj-ea"/>
                <a:cs typeface="+mj-cs"/>
              </a:rPr>
            </a:br>
            <a:r>
              <a:rPr lang="en-US" sz="6700" kern="1200">
                <a:solidFill>
                  <a:schemeClr val="tx1"/>
                </a:solidFill>
                <a:latin typeface="+mj-lt"/>
                <a:ea typeface="+mj-ea"/>
                <a:cs typeface="+mj-cs"/>
              </a:rPr>
              <a:t>ditstribution</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508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620144-F47A-F144-B483-A3A2142DB9AB}"/>
            </a:ext>
          </a:extLst>
        </p:cNvPr>
        <p:cNvGrpSpPr/>
        <p:nvPr/>
      </p:nvGrpSpPr>
      <p:grpSpPr>
        <a:xfrm>
          <a:off x="0" y="0"/>
          <a:ext cx="0" cy="0"/>
          <a:chOff x="0" y="0"/>
          <a:chExt cx="0" cy="0"/>
        </a:xfrm>
      </p:grpSpPr>
      <p:sp>
        <p:nvSpPr>
          <p:cNvPr id="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A1A512-7862-00B0-7CB4-1F83804B1EF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M0</a:t>
            </a:r>
            <a:r>
              <a:rPr lang="en-US" sz="3600" b="1" kern="1200" dirty="0">
                <a:solidFill>
                  <a:srgbClr val="FFFFFF"/>
                </a:solidFill>
                <a:latin typeface="+mj-lt"/>
                <a:ea typeface="+mj-ea"/>
                <a:cs typeface="+mj-cs"/>
              </a:rPr>
              <a:t>: Posterior Distribution </a:t>
            </a:r>
          </a:p>
        </p:txBody>
      </p:sp>
      <p:pic>
        <p:nvPicPr>
          <p:cNvPr id="4" name="Picture 3" descr="A graph of a number of lines&#10;&#10;AI-generated content may be incorrect.">
            <a:extLst>
              <a:ext uri="{FF2B5EF4-FFF2-40B4-BE49-F238E27FC236}">
                <a16:creationId xmlns:a16="http://schemas.microsoft.com/office/drawing/2014/main" id="{D2888692-A911-C88D-BCFA-E9346EAC6E3F}"/>
              </a:ext>
            </a:extLst>
          </p:cNvPr>
          <p:cNvPicPr>
            <a:picLocks noChangeAspect="1"/>
          </p:cNvPicPr>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1639017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618A-688C-2D3E-D52D-374791EF10D8}"/>
              </a:ext>
            </a:extLst>
          </p:cNvPr>
          <p:cNvSpPr>
            <a:spLocks noGrp="1"/>
          </p:cNvSpPr>
          <p:nvPr>
            <p:ph type="title"/>
          </p:nvPr>
        </p:nvSpPr>
        <p:spPr/>
        <p:txBody>
          <a:bodyPr/>
          <a:lstStyle/>
          <a:p>
            <a:r>
              <a:rPr lang="en-US" b="1" dirty="0">
                <a:solidFill>
                  <a:schemeClr val="accent2"/>
                </a:solidFill>
              </a:rPr>
              <a:t>Discussion Monday Meeting: Amanda’s Meeting</a:t>
            </a:r>
            <a:endParaRPr lang="en-US" b="1" dirty="0"/>
          </a:p>
        </p:txBody>
      </p:sp>
      <p:sp>
        <p:nvSpPr>
          <p:cNvPr id="3" name="Content Placeholder 2">
            <a:extLst>
              <a:ext uri="{FF2B5EF4-FFF2-40B4-BE49-F238E27FC236}">
                <a16:creationId xmlns:a16="http://schemas.microsoft.com/office/drawing/2014/main" id="{055FBA7D-11B7-2620-1660-A1CAA7E6F898}"/>
              </a:ext>
            </a:extLst>
          </p:cNvPr>
          <p:cNvSpPr>
            <a:spLocks noGrp="1"/>
          </p:cNvSpPr>
          <p:nvPr>
            <p:ph idx="1"/>
          </p:nvPr>
        </p:nvSpPr>
        <p:spPr/>
        <p:txBody>
          <a:bodyPr/>
          <a:lstStyle/>
          <a:p>
            <a:r>
              <a:rPr lang="en-US" dirty="0"/>
              <a:t>SBI looks to the vector (can be streamflow or Manning’s Values) that are given and try to understand the relation between the different parameters  to be able to start by prediction of values.</a:t>
            </a:r>
          </a:p>
          <a:p>
            <a:r>
              <a:rPr lang="en-US" dirty="0"/>
              <a:t>It starts to understand the distribution within the vector based on the simulation and starts by predicting the result.</a:t>
            </a:r>
          </a:p>
          <a:p>
            <a:r>
              <a:rPr lang="en-US" dirty="0"/>
              <a:t> SBI means that we are inferring what are the parameters are based on close are the simulated values are to the observed values.</a:t>
            </a:r>
          </a:p>
          <a:p>
            <a:r>
              <a:rPr lang="en-US" dirty="0"/>
              <a:t>Shrinking the range is just to speed up the model and save computationally steps. </a:t>
            </a:r>
          </a:p>
          <a:p>
            <a:pPr marL="0" indent="0">
              <a:buNone/>
            </a:pPr>
            <a:endParaRPr lang="en-US" dirty="0"/>
          </a:p>
        </p:txBody>
      </p:sp>
    </p:spTree>
    <p:extLst>
      <p:ext uri="{BB962C8B-B14F-4D97-AF65-F5344CB8AC3E}">
        <p14:creationId xmlns:p14="http://schemas.microsoft.com/office/powerpoint/2010/main" val="30260575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78AA49-CA09-1247-E324-3675D8483BB4}"/>
            </a:ext>
          </a:extLst>
        </p:cNvPr>
        <p:cNvGrpSpPr/>
        <p:nvPr/>
      </p:nvGrpSpPr>
      <p:grpSpPr>
        <a:xfrm>
          <a:off x="0" y="0"/>
          <a:ext cx="0" cy="0"/>
          <a:chOff x="0" y="0"/>
          <a:chExt cx="0" cy="0"/>
        </a:xfrm>
      </p:grpSpPr>
      <p:sp>
        <p:nvSpPr>
          <p:cNvPr id="5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0D70DB-B99D-8FD4-1F9F-C6A0A44861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M1</a:t>
            </a:r>
            <a:r>
              <a:rPr lang="en-US" sz="3600" b="1" kern="1200" dirty="0">
                <a:solidFill>
                  <a:srgbClr val="FFFFFF"/>
                </a:solidFill>
                <a:latin typeface="+mj-lt"/>
                <a:ea typeface="+mj-ea"/>
                <a:cs typeface="+mj-cs"/>
              </a:rPr>
              <a:t>: Posterior Distribution </a:t>
            </a:r>
          </a:p>
        </p:txBody>
      </p:sp>
      <p:pic>
        <p:nvPicPr>
          <p:cNvPr id="11" name="Picture 10" descr="A graph of a number of colored lines&#10;&#10;AI-generated content may be incorrect.">
            <a:extLst>
              <a:ext uri="{FF2B5EF4-FFF2-40B4-BE49-F238E27FC236}">
                <a16:creationId xmlns:a16="http://schemas.microsoft.com/office/drawing/2014/main" id="{63870D5B-6F9D-E424-DADF-6046B5C04101}"/>
              </a:ext>
            </a:extLst>
          </p:cNvPr>
          <p:cNvPicPr>
            <a:picLocks noChangeAspect="1"/>
          </p:cNvPicPr>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22611216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BBAE16-BF98-56DF-5663-4FB846965BDE}"/>
            </a:ext>
          </a:extLst>
        </p:cNvPr>
        <p:cNvGrpSpPr/>
        <p:nvPr/>
      </p:nvGrpSpPr>
      <p:grpSpPr>
        <a:xfrm>
          <a:off x="0" y="0"/>
          <a:ext cx="0" cy="0"/>
          <a:chOff x="0" y="0"/>
          <a:chExt cx="0" cy="0"/>
        </a:xfrm>
      </p:grpSpPr>
      <p:sp>
        <p:nvSpPr>
          <p:cNvPr id="6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CC3CE-48EE-D4E8-2772-96CB22A19BD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M2: Posterior Distribution </a:t>
            </a:r>
          </a:p>
        </p:txBody>
      </p:sp>
      <p:pic>
        <p:nvPicPr>
          <p:cNvPr id="4" name="Picture 3" descr="A graph of different colored lines&#10;&#10;AI-generated content may be incorrect.">
            <a:extLst>
              <a:ext uri="{FF2B5EF4-FFF2-40B4-BE49-F238E27FC236}">
                <a16:creationId xmlns:a16="http://schemas.microsoft.com/office/drawing/2014/main" id="{58C462A4-D527-C612-6B5C-74FAB0B1EC5D}"/>
              </a:ext>
            </a:extLst>
          </p:cNvPr>
          <p:cNvPicPr>
            <a:picLocks noChangeAspect="1"/>
          </p:cNvPicPr>
          <p:nvPr/>
        </p:nvPicPr>
        <p:blipFill>
          <a:blip r:embed="rId3"/>
          <a:stretch>
            <a:fillRect/>
          </a:stretch>
        </p:blipFill>
        <p:spPr>
          <a:xfrm>
            <a:off x="4777316" y="825741"/>
            <a:ext cx="6780700" cy="5204189"/>
          </a:xfrm>
          <a:prstGeom prst="rect">
            <a:avLst/>
          </a:prstGeom>
        </p:spPr>
      </p:pic>
    </p:spTree>
    <p:extLst>
      <p:ext uri="{BB962C8B-B14F-4D97-AF65-F5344CB8AC3E}">
        <p14:creationId xmlns:p14="http://schemas.microsoft.com/office/powerpoint/2010/main" val="1997984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87609D-1F15-4345-78EB-549AEEFE362B}"/>
            </a:ext>
          </a:extLst>
        </p:cNvPr>
        <p:cNvGrpSpPr/>
        <p:nvPr/>
      </p:nvGrpSpPr>
      <p:grpSpPr>
        <a:xfrm>
          <a:off x="0" y="0"/>
          <a:ext cx="0" cy="0"/>
          <a:chOff x="0" y="0"/>
          <a:chExt cx="0" cy="0"/>
        </a:xfrm>
      </p:grpSpPr>
      <p:sp>
        <p:nvSpPr>
          <p:cNvPr id="6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B44B46-241D-2ABF-06EF-1ACCBE50677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M3: Posterior Distribution </a:t>
            </a:r>
          </a:p>
        </p:txBody>
      </p:sp>
      <p:pic>
        <p:nvPicPr>
          <p:cNvPr id="5" name="Picture 4" descr="A graph of a number of lines&#10;&#10;AI-generated content may be incorrect.">
            <a:extLst>
              <a:ext uri="{FF2B5EF4-FFF2-40B4-BE49-F238E27FC236}">
                <a16:creationId xmlns:a16="http://schemas.microsoft.com/office/drawing/2014/main" id="{893F61F0-622F-7E2F-8B4F-633161E22E0A}"/>
              </a:ext>
            </a:extLst>
          </p:cNvPr>
          <p:cNvPicPr>
            <a:picLocks noChangeAspect="1"/>
          </p:cNvPicPr>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36122941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08E89A-6A5F-A3FE-5428-2BF0191EC329}"/>
            </a:ext>
          </a:extLst>
        </p:cNvPr>
        <p:cNvGrpSpPr/>
        <p:nvPr/>
      </p:nvGrpSpPr>
      <p:grpSpPr>
        <a:xfrm>
          <a:off x="0" y="0"/>
          <a:ext cx="0" cy="0"/>
          <a:chOff x="0" y="0"/>
          <a:chExt cx="0" cy="0"/>
        </a:xfrm>
      </p:grpSpPr>
      <p:sp>
        <p:nvSpPr>
          <p:cNvPr id="7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0EB5C-0185-983A-073B-A55DAC202AE3}"/>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M4: Posterior Distribution </a:t>
            </a:r>
          </a:p>
        </p:txBody>
      </p:sp>
      <p:pic>
        <p:nvPicPr>
          <p:cNvPr id="4" name="Picture 3" descr="A graph of a number of lines&#10;&#10;AI-generated content may be incorrect.">
            <a:extLst>
              <a:ext uri="{FF2B5EF4-FFF2-40B4-BE49-F238E27FC236}">
                <a16:creationId xmlns:a16="http://schemas.microsoft.com/office/drawing/2014/main" id="{4A707AE4-FFF9-A0BC-65C6-AB8994630890}"/>
              </a:ext>
            </a:extLst>
          </p:cNvPr>
          <p:cNvPicPr>
            <a:picLocks noChangeAspect="1"/>
          </p:cNvPicPr>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420453250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BA75D8-1207-C321-696F-A155606EC7D1}"/>
            </a:ext>
          </a:extLst>
        </p:cNvPr>
        <p:cNvGrpSpPr/>
        <p:nvPr/>
      </p:nvGrpSpPr>
      <p:grpSpPr>
        <a:xfrm>
          <a:off x="0" y="0"/>
          <a:ext cx="0" cy="0"/>
          <a:chOff x="0" y="0"/>
          <a:chExt cx="0" cy="0"/>
        </a:xfrm>
      </p:grpSpPr>
      <p:sp>
        <p:nvSpPr>
          <p:cNvPr id="7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ABCCC-6095-6F84-741D-FAC1E3139DD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M5: Posterior Distribution </a:t>
            </a:r>
          </a:p>
        </p:txBody>
      </p:sp>
      <p:pic>
        <p:nvPicPr>
          <p:cNvPr id="4" name="Picture 3" descr="A graph of different colored lines&#10;&#10;AI-generated content may be incorrect.">
            <a:extLst>
              <a:ext uri="{FF2B5EF4-FFF2-40B4-BE49-F238E27FC236}">
                <a16:creationId xmlns:a16="http://schemas.microsoft.com/office/drawing/2014/main" id="{6E604EA9-0EE1-C439-0E98-FAFB778B37DC}"/>
              </a:ext>
            </a:extLst>
          </p:cNvPr>
          <p:cNvPicPr>
            <a:picLocks noChangeAspect="1"/>
          </p:cNvPicPr>
          <p:nvPr/>
        </p:nvPicPr>
        <p:blipFill>
          <a:blip r:embed="rId3"/>
          <a:stretch>
            <a:fillRect/>
          </a:stretch>
        </p:blipFill>
        <p:spPr>
          <a:xfrm>
            <a:off x="4777316" y="859644"/>
            <a:ext cx="6780700" cy="5136382"/>
          </a:xfrm>
          <a:prstGeom prst="rect">
            <a:avLst/>
          </a:prstGeom>
        </p:spPr>
      </p:pic>
    </p:spTree>
    <p:extLst>
      <p:ext uri="{BB962C8B-B14F-4D97-AF65-F5344CB8AC3E}">
        <p14:creationId xmlns:p14="http://schemas.microsoft.com/office/powerpoint/2010/main" val="28251688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7FD16B-782A-895F-FAAE-AB4C6EFB2EC7}"/>
            </a:ext>
          </a:extLst>
        </p:cNvPr>
        <p:cNvGrpSpPr/>
        <p:nvPr/>
      </p:nvGrpSpPr>
      <p:grpSpPr>
        <a:xfrm>
          <a:off x="0" y="0"/>
          <a:ext cx="0" cy="0"/>
          <a:chOff x="0" y="0"/>
          <a:chExt cx="0" cy="0"/>
        </a:xfrm>
      </p:grpSpPr>
      <p:sp>
        <p:nvSpPr>
          <p:cNvPr id="7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F075B-1837-312B-5364-6A17B8858D8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M6: Posterior Distribution </a:t>
            </a:r>
          </a:p>
        </p:txBody>
      </p:sp>
      <p:pic>
        <p:nvPicPr>
          <p:cNvPr id="4" name="Picture 3" descr="A graph of a number of lines&#10;&#10;AI-generated content may be incorrect.">
            <a:extLst>
              <a:ext uri="{FF2B5EF4-FFF2-40B4-BE49-F238E27FC236}">
                <a16:creationId xmlns:a16="http://schemas.microsoft.com/office/drawing/2014/main" id="{02D690A6-5787-D998-DF45-2F8991913FDE}"/>
              </a:ext>
            </a:extLst>
          </p:cNvPr>
          <p:cNvPicPr>
            <a:picLocks noChangeAspect="1"/>
          </p:cNvPicPr>
          <p:nvPr/>
        </p:nvPicPr>
        <p:blipFill>
          <a:blip r:embed="rId3"/>
          <a:stretch>
            <a:fillRect/>
          </a:stretch>
        </p:blipFill>
        <p:spPr>
          <a:xfrm>
            <a:off x="4777316" y="817265"/>
            <a:ext cx="6780700" cy="5221141"/>
          </a:xfrm>
          <a:prstGeom prst="rect">
            <a:avLst/>
          </a:prstGeom>
        </p:spPr>
      </p:pic>
    </p:spTree>
    <p:extLst>
      <p:ext uri="{BB962C8B-B14F-4D97-AF65-F5344CB8AC3E}">
        <p14:creationId xmlns:p14="http://schemas.microsoft.com/office/powerpoint/2010/main" val="26559387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835BA8-43F5-1483-7654-F351F7CB1DFC}"/>
            </a:ext>
          </a:extLst>
        </p:cNvPr>
        <p:cNvGrpSpPr/>
        <p:nvPr/>
      </p:nvGrpSpPr>
      <p:grpSpPr>
        <a:xfrm>
          <a:off x="0" y="0"/>
          <a:ext cx="0" cy="0"/>
          <a:chOff x="0" y="0"/>
          <a:chExt cx="0" cy="0"/>
        </a:xfrm>
      </p:grpSpPr>
      <p:sp>
        <p:nvSpPr>
          <p:cNvPr id="65" name="Down Arrow 7">
            <a:extLst>
              <a:ext uri="{FF2B5EF4-FFF2-40B4-BE49-F238E27FC236}">
                <a16:creationId xmlns:a16="http://schemas.microsoft.com/office/drawing/2014/main" id="{7492A7F5-6C1A-9572-C02D-8A08D61FD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57264-BFE9-6DDB-545E-FEEBE1A6FFF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M7: Posterior Distribution </a:t>
            </a:r>
          </a:p>
        </p:txBody>
      </p:sp>
      <p:pic>
        <p:nvPicPr>
          <p:cNvPr id="4" name="Picture 3" descr="A graph of different colored lines&#10;&#10;AI-generated content may be incorrect.">
            <a:extLst>
              <a:ext uri="{FF2B5EF4-FFF2-40B4-BE49-F238E27FC236}">
                <a16:creationId xmlns:a16="http://schemas.microsoft.com/office/drawing/2014/main" id="{C920EDC9-6F0A-A496-929D-2F3C092CA0F1}"/>
              </a:ext>
            </a:extLst>
          </p:cNvPr>
          <p:cNvPicPr>
            <a:picLocks noChangeAspect="1"/>
          </p:cNvPicPr>
          <p:nvPr/>
        </p:nvPicPr>
        <p:blipFill>
          <a:blip r:embed="rId3"/>
          <a:stretch>
            <a:fillRect/>
          </a:stretch>
        </p:blipFill>
        <p:spPr>
          <a:xfrm>
            <a:off x="5455575" y="1170794"/>
            <a:ext cx="5435600" cy="4140200"/>
          </a:xfrm>
          <a:prstGeom prst="rect">
            <a:avLst/>
          </a:prstGeom>
        </p:spPr>
      </p:pic>
    </p:spTree>
    <p:extLst>
      <p:ext uri="{BB962C8B-B14F-4D97-AF65-F5344CB8AC3E}">
        <p14:creationId xmlns:p14="http://schemas.microsoft.com/office/powerpoint/2010/main" val="1123695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5AE98E-ADB1-FD55-8B7B-3D75DA930615}"/>
            </a:ext>
          </a:extLst>
        </p:cNvPr>
        <p:cNvGrpSpPr/>
        <p:nvPr/>
      </p:nvGrpSpPr>
      <p:grpSpPr>
        <a:xfrm>
          <a:off x="0" y="0"/>
          <a:ext cx="0" cy="0"/>
          <a:chOff x="0" y="0"/>
          <a:chExt cx="0" cy="0"/>
        </a:xfrm>
      </p:grpSpPr>
      <p:sp>
        <p:nvSpPr>
          <p:cNvPr id="7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ABAE86-081F-11A5-336C-42E25CEFF30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M8: Posterior Distribution </a:t>
            </a:r>
          </a:p>
        </p:txBody>
      </p:sp>
      <p:pic>
        <p:nvPicPr>
          <p:cNvPr id="4" name="Picture 3" descr="A graph of a number of different colored lines&#10;&#10;AI-generated content may be incorrect.">
            <a:extLst>
              <a:ext uri="{FF2B5EF4-FFF2-40B4-BE49-F238E27FC236}">
                <a16:creationId xmlns:a16="http://schemas.microsoft.com/office/drawing/2014/main" id="{E37CF2C0-08F7-C134-52EA-0A20223611DC}"/>
              </a:ext>
            </a:extLst>
          </p:cNvPr>
          <p:cNvPicPr>
            <a:picLocks noChangeAspect="1"/>
          </p:cNvPicPr>
          <p:nvPr/>
        </p:nvPicPr>
        <p:blipFill>
          <a:blip r:embed="rId3"/>
          <a:stretch>
            <a:fillRect/>
          </a:stretch>
        </p:blipFill>
        <p:spPr>
          <a:xfrm>
            <a:off x="4777316" y="859644"/>
            <a:ext cx="6780700" cy="5136382"/>
          </a:xfrm>
          <a:prstGeom prst="rect">
            <a:avLst/>
          </a:prstGeom>
        </p:spPr>
      </p:pic>
    </p:spTree>
    <p:extLst>
      <p:ext uri="{BB962C8B-B14F-4D97-AF65-F5344CB8AC3E}">
        <p14:creationId xmlns:p14="http://schemas.microsoft.com/office/powerpoint/2010/main" val="24503213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0BE9FE-5000-AA8B-8F7F-FA043A95A473}"/>
              </a:ext>
            </a:extLst>
          </p:cNvPr>
          <p:cNvSpPr>
            <a:spLocks noGrp="1"/>
          </p:cNvSpPr>
          <p:nvPr>
            <p:ph type="title"/>
          </p:nvPr>
        </p:nvSpPr>
        <p:spPr>
          <a:xfrm>
            <a:off x="838200" y="2766218"/>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13 March 2025</a:t>
            </a:r>
          </a:p>
        </p:txBody>
      </p:sp>
    </p:spTree>
    <p:extLst>
      <p:ext uri="{BB962C8B-B14F-4D97-AF65-F5344CB8AC3E}">
        <p14:creationId xmlns:p14="http://schemas.microsoft.com/office/powerpoint/2010/main" val="6437894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ADC8-488D-88D4-C554-A5BF4604A162}"/>
              </a:ext>
            </a:extLst>
          </p:cNvPr>
          <p:cNvSpPr>
            <a:spLocks noGrp="1"/>
          </p:cNvSpPr>
          <p:nvPr>
            <p:ph type="title"/>
          </p:nvPr>
        </p:nvSpPr>
        <p:spPr/>
        <p:txBody>
          <a:bodyPr/>
          <a:lstStyle/>
          <a:p>
            <a:r>
              <a:rPr lang="en-US" b="1" dirty="0">
                <a:solidFill>
                  <a:schemeClr val="accent2"/>
                </a:solidFill>
              </a:rPr>
              <a:t>Discussion Points </a:t>
            </a:r>
          </a:p>
        </p:txBody>
      </p:sp>
      <p:sp>
        <p:nvSpPr>
          <p:cNvPr id="3" name="Content Placeholder 2">
            <a:extLst>
              <a:ext uri="{FF2B5EF4-FFF2-40B4-BE49-F238E27FC236}">
                <a16:creationId xmlns:a16="http://schemas.microsoft.com/office/drawing/2014/main" id="{13060094-624E-A13F-233B-620B8E716A43}"/>
              </a:ext>
            </a:extLst>
          </p:cNvPr>
          <p:cNvSpPr>
            <a:spLocks noGrp="1"/>
          </p:cNvSpPr>
          <p:nvPr>
            <p:ph idx="1"/>
          </p:nvPr>
        </p:nvSpPr>
        <p:spPr/>
        <p:txBody>
          <a:bodyPr/>
          <a:lstStyle/>
          <a:p>
            <a:r>
              <a:rPr lang="en-US" dirty="0"/>
              <a:t>Analyzing  the posterior density estimation after calibrating the prior distribution</a:t>
            </a:r>
          </a:p>
          <a:p>
            <a:r>
              <a:rPr lang="en-US" dirty="0"/>
              <a:t>Updating on my meeting with Dr. Peter Melchior and summarizing key discussion points</a:t>
            </a:r>
          </a:p>
          <a:p>
            <a:pPr marL="0" indent="0">
              <a:buNone/>
            </a:pPr>
            <a:endParaRPr lang="en-US" dirty="0"/>
          </a:p>
        </p:txBody>
      </p:sp>
    </p:spTree>
    <p:extLst>
      <p:ext uri="{BB962C8B-B14F-4D97-AF65-F5344CB8AC3E}">
        <p14:creationId xmlns:p14="http://schemas.microsoft.com/office/powerpoint/2010/main" val="3967436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8522C-5835-C10E-D183-FDF859A8F480}"/>
              </a:ext>
            </a:extLst>
          </p:cNvPr>
          <p:cNvSpPr>
            <a:spLocks noGrp="1"/>
          </p:cNvSpPr>
          <p:nvPr>
            <p:ph type="title"/>
          </p:nvPr>
        </p:nvSpPr>
        <p:spPr/>
        <p:txBody>
          <a:bodyPr/>
          <a:lstStyle/>
          <a:p>
            <a:r>
              <a:rPr lang="en-US" b="1" dirty="0">
                <a:solidFill>
                  <a:schemeClr val="accent2"/>
                </a:solidFill>
              </a:rPr>
              <a:t>Discussion Monday Meeting</a:t>
            </a:r>
            <a:endParaRPr lang="en-US" b="1" dirty="0"/>
          </a:p>
        </p:txBody>
      </p:sp>
      <p:sp>
        <p:nvSpPr>
          <p:cNvPr id="3" name="Content Placeholder 2">
            <a:extLst>
              <a:ext uri="{FF2B5EF4-FFF2-40B4-BE49-F238E27FC236}">
                <a16:creationId xmlns:a16="http://schemas.microsoft.com/office/drawing/2014/main" id="{24122DD0-3C8C-6135-1F3E-F58826F9B1E6}"/>
              </a:ext>
            </a:extLst>
          </p:cNvPr>
          <p:cNvSpPr>
            <a:spLocks noGrp="1"/>
          </p:cNvSpPr>
          <p:nvPr>
            <p:ph idx="1"/>
          </p:nvPr>
        </p:nvSpPr>
        <p:spPr/>
        <p:txBody>
          <a:bodyPr/>
          <a:lstStyle/>
          <a:p>
            <a:r>
              <a:rPr lang="en-US" dirty="0"/>
              <a:t>Discussion of the posterior density estimation and the total number of runs of simulations and accuracy of results.</a:t>
            </a:r>
          </a:p>
          <a:p>
            <a:r>
              <a:rPr lang="en-US" dirty="0"/>
              <a:t>Discussion of the Manning’s vector and its different groups.</a:t>
            </a:r>
          </a:p>
          <a:p>
            <a:r>
              <a:rPr lang="en-US" dirty="0"/>
              <a:t>After getting these values, streamflow hydrograph and comparing it to the observations (as much as it gets tighter to the observational data , as much as the result from the simulation is correct).</a:t>
            </a:r>
          </a:p>
          <a:p>
            <a:pPr marL="0" indent="0">
              <a:buNone/>
            </a:pPr>
            <a:endParaRPr lang="en-US" dirty="0"/>
          </a:p>
          <a:p>
            <a:endParaRPr lang="en-US" dirty="0"/>
          </a:p>
        </p:txBody>
      </p:sp>
    </p:spTree>
    <p:extLst>
      <p:ext uri="{BB962C8B-B14F-4D97-AF65-F5344CB8AC3E}">
        <p14:creationId xmlns:p14="http://schemas.microsoft.com/office/powerpoint/2010/main" val="37798143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C374B-DA05-1D3F-DD4C-107E0F50623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Spatial Manning’s Distribution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descr="A map of a river&#10;&#10;AI-generated content may be incorrect.">
            <a:extLst>
              <a:ext uri="{FF2B5EF4-FFF2-40B4-BE49-F238E27FC236}">
                <a16:creationId xmlns:a16="http://schemas.microsoft.com/office/drawing/2014/main" id="{85FB9A88-24D2-5A27-3040-D772BFCD8250}"/>
              </a:ext>
            </a:extLst>
          </p:cNvPr>
          <p:cNvPicPr>
            <a:picLocks noGrp="1" noChangeAspect="1"/>
          </p:cNvPicPr>
          <p:nvPr>
            <p:ph idx="1"/>
          </p:nvPr>
        </p:nvPicPr>
        <p:blipFill>
          <a:blip r:embed="rId2"/>
          <a:srcRect t="-2829" r="50135" b="584"/>
          <a:stretch/>
        </p:blipFill>
        <p:spPr>
          <a:xfrm>
            <a:off x="6249008" y="640080"/>
            <a:ext cx="4025191" cy="5550408"/>
          </a:xfrm>
          <a:prstGeom prst="rect">
            <a:avLst/>
          </a:prstGeom>
        </p:spPr>
      </p:pic>
    </p:spTree>
    <p:extLst>
      <p:ext uri="{BB962C8B-B14F-4D97-AF65-F5344CB8AC3E}">
        <p14:creationId xmlns:p14="http://schemas.microsoft.com/office/powerpoint/2010/main" val="37792223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58FA-EC81-3F25-89B2-C0B00D84BD5D}"/>
              </a:ext>
            </a:extLst>
          </p:cNvPr>
          <p:cNvSpPr>
            <a:spLocks noGrp="1"/>
          </p:cNvSpPr>
          <p:nvPr>
            <p:ph type="title"/>
          </p:nvPr>
        </p:nvSpPr>
        <p:spPr/>
        <p:txBody>
          <a:bodyPr/>
          <a:lstStyle/>
          <a:p>
            <a:r>
              <a:rPr lang="en-US" b="1" dirty="0">
                <a:solidFill>
                  <a:schemeClr val="accent2"/>
                </a:solidFill>
              </a:rPr>
              <a:t>Manning’s Value and Land Cover</a:t>
            </a:r>
          </a:p>
        </p:txBody>
      </p:sp>
      <p:pic>
        <p:nvPicPr>
          <p:cNvPr id="5" name="Content Placeholder 4" descr="A table with text on it&#10;&#10;AI-generated content may be incorrect.">
            <a:extLst>
              <a:ext uri="{FF2B5EF4-FFF2-40B4-BE49-F238E27FC236}">
                <a16:creationId xmlns:a16="http://schemas.microsoft.com/office/drawing/2014/main" id="{B181476E-4EF5-0DB3-1709-89D4892414F3}"/>
              </a:ext>
            </a:extLst>
          </p:cNvPr>
          <p:cNvPicPr>
            <a:picLocks noGrp="1" noChangeAspect="1"/>
          </p:cNvPicPr>
          <p:nvPr>
            <p:ph idx="1"/>
          </p:nvPr>
        </p:nvPicPr>
        <p:blipFill>
          <a:blip r:embed="rId2"/>
          <a:stretch>
            <a:fillRect/>
          </a:stretch>
        </p:blipFill>
        <p:spPr>
          <a:xfrm>
            <a:off x="3536513" y="1815266"/>
            <a:ext cx="6122391" cy="3796832"/>
          </a:xfrm>
        </p:spPr>
      </p:pic>
    </p:spTree>
    <p:extLst>
      <p:ext uri="{BB962C8B-B14F-4D97-AF65-F5344CB8AC3E}">
        <p14:creationId xmlns:p14="http://schemas.microsoft.com/office/powerpoint/2010/main" val="25947478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3F877-6EE5-9EAA-5DF0-5EABFB8CA61C}"/>
              </a:ext>
            </a:extLst>
          </p:cNvPr>
          <p:cNvSpPr>
            <a:spLocks noGrp="1"/>
          </p:cNvSpPr>
          <p:nvPr>
            <p:ph type="title"/>
          </p:nvPr>
        </p:nvSpPr>
        <p:spPr/>
        <p:txBody>
          <a:bodyPr>
            <a:normAutofit/>
          </a:bodyPr>
          <a:lstStyle/>
          <a:p>
            <a:r>
              <a:rPr lang="en-US" sz="4000" b="1" dirty="0">
                <a:solidFill>
                  <a:schemeClr val="accent2"/>
                </a:solidFill>
              </a:rPr>
              <a:t>Discussion of Posterior Density Estimation after calibrating the prior distribution</a:t>
            </a:r>
          </a:p>
        </p:txBody>
      </p:sp>
      <p:sp>
        <p:nvSpPr>
          <p:cNvPr id="3" name="Content Placeholder 2">
            <a:extLst>
              <a:ext uri="{FF2B5EF4-FFF2-40B4-BE49-F238E27FC236}">
                <a16:creationId xmlns:a16="http://schemas.microsoft.com/office/drawing/2014/main" id="{05EF7574-B843-4FD2-34FD-7E37CB86CE1D}"/>
              </a:ext>
            </a:extLst>
          </p:cNvPr>
          <p:cNvSpPr>
            <a:spLocks noGrp="1"/>
          </p:cNvSpPr>
          <p:nvPr>
            <p:ph idx="1"/>
          </p:nvPr>
        </p:nvSpPr>
        <p:spPr>
          <a:xfrm>
            <a:off x="838200" y="2041863"/>
            <a:ext cx="10515600" cy="4135099"/>
          </a:xfrm>
        </p:spPr>
        <p:txBody>
          <a:bodyPr>
            <a:normAutofit/>
          </a:bodyPr>
          <a:lstStyle/>
          <a:p>
            <a:pPr marL="0" indent="0">
              <a:buNone/>
            </a:pPr>
            <a:endParaRPr lang="en-US" dirty="0"/>
          </a:p>
          <a:p>
            <a:pPr algn="just"/>
            <a:r>
              <a:rPr lang="en-US" dirty="0"/>
              <a:t>The prior distribution appears  appropriate for the following Manning’s values </a:t>
            </a:r>
            <a:r>
              <a:rPr lang="en-US" b="1" dirty="0"/>
              <a:t>M0, M1, M2, M3,M5 and M6</a:t>
            </a:r>
          </a:p>
          <a:p>
            <a:pPr algn="just"/>
            <a:r>
              <a:rPr lang="en-US" dirty="0"/>
              <a:t>The posterior densities for  </a:t>
            </a:r>
            <a:r>
              <a:rPr lang="en-US" b="1" dirty="0"/>
              <a:t>M4, M7, M8  </a:t>
            </a:r>
            <a:r>
              <a:rPr lang="en-US" dirty="0"/>
              <a:t>indicate that the prior distribution may require adjustment</a:t>
            </a:r>
          </a:p>
          <a:p>
            <a:endParaRPr lang="en-US" dirty="0"/>
          </a:p>
          <a:p>
            <a:pPr marL="0" indent="0">
              <a:buNone/>
            </a:pPr>
            <a:endParaRPr lang="en-US" dirty="0"/>
          </a:p>
        </p:txBody>
      </p:sp>
    </p:spTree>
    <p:extLst>
      <p:ext uri="{BB962C8B-B14F-4D97-AF65-F5344CB8AC3E}">
        <p14:creationId xmlns:p14="http://schemas.microsoft.com/office/powerpoint/2010/main" val="37091831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2867-545C-B28E-F77E-CE70F6BE02B3}"/>
              </a:ext>
            </a:extLst>
          </p:cNvPr>
          <p:cNvSpPr>
            <a:spLocks noGrp="1"/>
          </p:cNvSpPr>
          <p:nvPr>
            <p:ph type="title"/>
          </p:nvPr>
        </p:nvSpPr>
        <p:spPr/>
        <p:txBody>
          <a:bodyPr/>
          <a:lstStyle/>
          <a:p>
            <a:r>
              <a:rPr lang="en-US" b="1" dirty="0">
                <a:solidFill>
                  <a:schemeClr val="accent2"/>
                </a:solidFill>
              </a:rPr>
              <a:t>Meeting Summary with Dr. Peter Melchior</a:t>
            </a:r>
          </a:p>
        </p:txBody>
      </p:sp>
      <p:sp>
        <p:nvSpPr>
          <p:cNvPr id="3" name="Content Placeholder 2">
            <a:extLst>
              <a:ext uri="{FF2B5EF4-FFF2-40B4-BE49-F238E27FC236}">
                <a16:creationId xmlns:a16="http://schemas.microsoft.com/office/drawing/2014/main" id="{142B0BE2-10D8-5D33-8205-1B4533F547D6}"/>
              </a:ext>
            </a:extLst>
          </p:cNvPr>
          <p:cNvSpPr>
            <a:spLocks noGrp="1"/>
          </p:cNvSpPr>
          <p:nvPr>
            <p:ph idx="1"/>
          </p:nvPr>
        </p:nvSpPr>
        <p:spPr/>
        <p:txBody>
          <a:bodyPr/>
          <a:lstStyle/>
          <a:p>
            <a:r>
              <a:rPr lang="en-US" dirty="0"/>
              <a:t>Discussion of Prior and Posterior Distributions</a:t>
            </a:r>
          </a:p>
          <a:p>
            <a:r>
              <a:rPr lang="en-US" dirty="0"/>
              <a:t>Calibration of Prior Distribution</a:t>
            </a:r>
          </a:p>
          <a:p>
            <a:r>
              <a:rPr lang="en-US" dirty="0"/>
              <a:t>Selecting Minimum and Maximum Noise </a:t>
            </a:r>
          </a:p>
          <a:p>
            <a:r>
              <a:rPr lang="en-US" dirty="0"/>
              <a:t>Calibration of Hyperparameters</a:t>
            </a:r>
          </a:p>
          <a:p>
            <a:r>
              <a:rPr lang="en-US" dirty="0"/>
              <a:t>SNPE and NLE</a:t>
            </a:r>
          </a:p>
          <a:p>
            <a:pPr marL="0" indent="0">
              <a:buNone/>
            </a:pPr>
            <a:endParaRPr lang="en-US" dirty="0"/>
          </a:p>
        </p:txBody>
      </p:sp>
    </p:spTree>
    <p:extLst>
      <p:ext uri="{BB962C8B-B14F-4D97-AF65-F5344CB8AC3E}">
        <p14:creationId xmlns:p14="http://schemas.microsoft.com/office/powerpoint/2010/main" val="13533987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7F6F-A119-9965-D5CC-17E165B8D983}"/>
              </a:ext>
            </a:extLst>
          </p:cNvPr>
          <p:cNvSpPr>
            <a:spLocks noGrp="1"/>
          </p:cNvSpPr>
          <p:nvPr>
            <p:ph type="title"/>
          </p:nvPr>
        </p:nvSpPr>
        <p:spPr/>
        <p:txBody>
          <a:bodyPr/>
          <a:lstStyle/>
          <a:p>
            <a:r>
              <a:rPr lang="en-US" b="1" dirty="0">
                <a:solidFill>
                  <a:schemeClr val="accent2"/>
                </a:solidFill>
              </a:rPr>
              <a:t>Meeting Summary with Dr. Peter Melchior</a:t>
            </a:r>
            <a:endParaRPr lang="en-US" dirty="0"/>
          </a:p>
        </p:txBody>
      </p:sp>
      <p:sp>
        <p:nvSpPr>
          <p:cNvPr id="3" name="Content Placeholder 2">
            <a:extLst>
              <a:ext uri="{FF2B5EF4-FFF2-40B4-BE49-F238E27FC236}">
                <a16:creationId xmlns:a16="http://schemas.microsoft.com/office/drawing/2014/main" id="{3E70B294-7616-5C3A-2C1C-A3AD4C79F694}"/>
              </a:ext>
            </a:extLst>
          </p:cNvPr>
          <p:cNvSpPr>
            <a:spLocks noGrp="1"/>
          </p:cNvSpPr>
          <p:nvPr>
            <p:ph idx="1"/>
          </p:nvPr>
        </p:nvSpPr>
        <p:spPr/>
        <p:txBody>
          <a:bodyPr/>
          <a:lstStyle/>
          <a:p>
            <a:r>
              <a:rPr lang="en-US" dirty="0"/>
              <a:t>Optimization</a:t>
            </a:r>
          </a:p>
          <a:p>
            <a:r>
              <a:rPr lang="en-US" dirty="0"/>
              <a:t>Joint and Marginal Probability</a:t>
            </a:r>
          </a:p>
          <a:p>
            <a:r>
              <a:rPr lang="en-US" dirty="0"/>
              <a:t>Sampling with MCMC</a:t>
            </a:r>
          </a:p>
          <a:p>
            <a:r>
              <a:rPr lang="en-US" dirty="0"/>
              <a:t>Equifinality Problem</a:t>
            </a:r>
          </a:p>
        </p:txBody>
      </p:sp>
    </p:spTree>
    <p:extLst>
      <p:ext uri="{BB962C8B-B14F-4D97-AF65-F5344CB8AC3E}">
        <p14:creationId xmlns:p14="http://schemas.microsoft.com/office/powerpoint/2010/main" val="141682090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730E-F175-F4E1-1981-025444EC487D}"/>
              </a:ext>
            </a:extLst>
          </p:cNvPr>
          <p:cNvSpPr>
            <a:spLocks noGrp="1"/>
          </p:cNvSpPr>
          <p:nvPr>
            <p:ph type="title"/>
          </p:nvPr>
        </p:nvSpPr>
        <p:spPr>
          <a:xfrm>
            <a:off x="838200" y="2404237"/>
            <a:ext cx="10515600" cy="1325563"/>
          </a:xfrm>
        </p:spPr>
        <p:txBody>
          <a:bodyPr>
            <a:normAutofit fontScale="90000"/>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20 March 2025</a:t>
            </a:r>
            <a:br>
              <a:rPr lang="en-US" dirty="0"/>
            </a:br>
            <a:endParaRPr lang="en-US" dirty="0"/>
          </a:p>
        </p:txBody>
      </p:sp>
    </p:spTree>
    <p:extLst>
      <p:ext uri="{BB962C8B-B14F-4D97-AF65-F5344CB8AC3E}">
        <p14:creationId xmlns:p14="http://schemas.microsoft.com/office/powerpoint/2010/main" val="16082852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83BD-D4DC-3273-C82E-170B8DB7F535}"/>
              </a:ext>
            </a:extLst>
          </p:cNvPr>
          <p:cNvSpPr>
            <a:spLocks noGrp="1"/>
          </p:cNvSpPr>
          <p:nvPr>
            <p:ph type="title"/>
          </p:nvPr>
        </p:nvSpPr>
        <p:spPr/>
        <p:txBody>
          <a:bodyPr/>
          <a:lstStyle/>
          <a:p>
            <a:r>
              <a:rPr lang="en-US" b="1">
                <a:solidFill>
                  <a:schemeClr val="accent2"/>
                </a:solidFill>
              </a:rPr>
              <a:t>Spatial Manning’s Distribution</a:t>
            </a:r>
            <a:endParaRPr lang="en-US" b="1" dirty="0">
              <a:solidFill>
                <a:schemeClr val="accent2"/>
              </a:solidFill>
            </a:endParaRPr>
          </a:p>
        </p:txBody>
      </p:sp>
      <p:pic>
        <p:nvPicPr>
          <p:cNvPr id="5" name="Content Placeholder 4" descr="A close-up of a map&#10;&#10;AI-generated content may be incorrect.">
            <a:extLst>
              <a:ext uri="{FF2B5EF4-FFF2-40B4-BE49-F238E27FC236}">
                <a16:creationId xmlns:a16="http://schemas.microsoft.com/office/drawing/2014/main" id="{BC30E771-571C-29DD-9481-CE13F21E6AAE}"/>
              </a:ext>
            </a:extLst>
          </p:cNvPr>
          <p:cNvPicPr>
            <a:picLocks noGrp="1" noChangeAspect="1"/>
          </p:cNvPicPr>
          <p:nvPr>
            <p:ph idx="1"/>
          </p:nvPr>
        </p:nvPicPr>
        <p:blipFill>
          <a:blip r:embed="rId2"/>
          <a:stretch>
            <a:fillRect/>
          </a:stretch>
        </p:blipFill>
        <p:spPr>
          <a:xfrm>
            <a:off x="1240536" y="1690688"/>
            <a:ext cx="3221304" cy="4131024"/>
          </a:xfrm>
        </p:spPr>
      </p:pic>
      <p:pic>
        <p:nvPicPr>
          <p:cNvPr id="7" name="Picture 6" descr="A table of numbers and symbols&#10;&#10;AI-generated content may be incorrect.">
            <a:extLst>
              <a:ext uri="{FF2B5EF4-FFF2-40B4-BE49-F238E27FC236}">
                <a16:creationId xmlns:a16="http://schemas.microsoft.com/office/drawing/2014/main" id="{BD90AFA1-2FF3-6ACE-9798-4B81801D6034}"/>
              </a:ext>
            </a:extLst>
          </p:cNvPr>
          <p:cNvPicPr>
            <a:picLocks noChangeAspect="1"/>
          </p:cNvPicPr>
          <p:nvPr/>
        </p:nvPicPr>
        <p:blipFill>
          <a:blip r:embed="rId3"/>
          <a:stretch>
            <a:fillRect/>
          </a:stretch>
        </p:blipFill>
        <p:spPr>
          <a:xfrm>
            <a:off x="6555778" y="2140508"/>
            <a:ext cx="4395686" cy="3055824"/>
          </a:xfrm>
          <a:prstGeom prst="rect">
            <a:avLst/>
          </a:prstGeom>
        </p:spPr>
      </p:pic>
    </p:spTree>
    <p:extLst>
      <p:ext uri="{BB962C8B-B14F-4D97-AF65-F5344CB8AC3E}">
        <p14:creationId xmlns:p14="http://schemas.microsoft.com/office/powerpoint/2010/main" val="10035343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1CD904-320F-5431-7029-1C64E788C114}"/>
              </a:ext>
            </a:extLst>
          </p:cNvPr>
          <p:cNvSpPr>
            <a:spLocks noGrp="1"/>
          </p:cNvSpPr>
          <p:nvPr>
            <p:ph type="title"/>
          </p:nvPr>
        </p:nvSpPr>
        <p:spPr>
          <a:xfrm>
            <a:off x="332572" y="2788920"/>
            <a:ext cx="4620584" cy="775764"/>
          </a:xfrm>
        </p:spPr>
        <p:txBody>
          <a:bodyPr vert="horz" lIns="91440" tIns="45720" rIns="91440" bIns="45720" rtlCol="0" anchor="b">
            <a:normAutofit/>
          </a:bodyPr>
          <a:lstStyle/>
          <a:p>
            <a:r>
              <a:rPr lang="en-US" b="1" kern="1200" dirty="0">
                <a:solidFill>
                  <a:schemeClr val="tx1"/>
                </a:solidFill>
                <a:latin typeface="+mj-lt"/>
                <a:ea typeface="+mj-ea"/>
                <a:cs typeface="+mj-cs"/>
              </a:rPr>
              <a:t>Elevation Mapping </a:t>
            </a:r>
          </a:p>
        </p:txBody>
      </p:sp>
      <p:pic>
        <p:nvPicPr>
          <p:cNvPr id="5" name="Content Placeholder 4" descr="A map of elevation and elevation&#10;&#10;AI-generated content may be incorrect.">
            <a:extLst>
              <a:ext uri="{FF2B5EF4-FFF2-40B4-BE49-F238E27FC236}">
                <a16:creationId xmlns:a16="http://schemas.microsoft.com/office/drawing/2014/main" id="{7D2E82AF-F4E9-116F-62E3-4C23884E17C8}"/>
              </a:ext>
            </a:extLst>
          </p:cNvPr>
          <p:cNvPicPr>
            <a:picLocks noChangeAspect="1"/>
          </p:cNvPicPr>
          <p:nvPr/>
        </p:nvPicPr>
        <p:blipFill>
          <a:blip r:embed="rId2"/>
          <a:stretch>
            <a:fillRect/>
          </a:stretch>
        </p:blipFill>
        <p:spPr>
          <a:xfrm>
            <a:off x="6702726" y="643467"/>
            <a:ext cx="4749333" cy="5571066"/>
          </a:xfrm>
          <a:prstGeom prst="rect">
            <a:avLst/>
          </a:prstGeom>
        </p:spPr>
      </p:pic>
    </p:spTree>
    <p:extLst>
      <p:ext uri="{BB962C8B-B14F-4D97-AF65-F5344CB8AC3E}">
        <p14:creationId xmlns:p14="http://schemas.microsoft.com/office/powerpoint/2010/main" val="1063456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117252-6CBF-7DA6-84D4-1437C59C736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800" b="1" kern="1200" dirty="0">
                <a:solidFill>
                  <a:schemeClr val="tx1"/>
                </a:solidFill>
                <a:latin typeface="+mj-lt"/>
                <a:ea typeface="+mj-ea"/>
                <a:cs typeface="+mj-cs"/>
              </a:rPr>
              <a:t>Ensemble 1: Manning’s values with the highest density estimation</a:t>
            </a:r>
          </a:p>
        </p:txBody>
      </p:sp>
      <p:pic>
        <p:nvPicPr>
          <p:cNvPr id="5" name="Picture 4" descr="A table of values with numbers and letters&#10;&#10;AI-generated content may be incorrect.">
            <a:extLst>
              <a:ext uri="{FF2B5EF4-FFF2-40B4-BE49-F238E27FC236}">
                <a16:creationId xmlns:a16="http://schemas.microsoft.com/office/drawing/2014/main" id="{EEC762FE-95E1-F50F-7006-377BB5F7499E}"/>
              </a:ext>
            </a:extLst>
          </p:cNvPr>
          <p:cNvPicPr>
            <a:picLocks noChangeAspect="1"/>
          </p:cNvPicPr>
          <p:nvPr/>
        </p:nvPicPr>
        <p:blipFill>
          <a:blip r:embed="rId2"/>
          <a:stretch>
            <a:fillRect/>
          </a:stretch>
        </p:blipFill>
        <p:spPr>
          <a:xfrm>
            <a:off x="3597212" y="2354239"/>
            <a:ext cx="4997575" cy="3948085"/>
          </a:xfrm>
          <a:prstGeom prst="rect">
            <a:avLst/>
          </a:prstGeom>
        </p:spPr>
      </p:pic>
    </p:spTree>
    <p:extLst>
      <p:ext uri="{BB962C8B-B14F-4D97-AF65-F5344CB8AC3E}">
        <p14:creationId xmlns:p14="http://schemas.microsoft.com/office/powerpoint/2010/main" val="12369574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8561E7-F12F-C0E0-3B54-7DE87D3B3697}"/>
              </a:ext>
            </a:extLst>
          </p:cNvPr>
          <p:cNvSpPr>
            <a:spLocks noGrp="1"/>
          </p:cNvSpPr>
          <p:nvPr>
            <p:ph type="title"/>
          </p:nvPr>
        </p:nvSpPr>
        <p:spPr>
          <a:xfrm>
            <a:off x="1262189" y="-195821"/>
            <a:ext cx="9795637" cy="1104857"/>
          </a:xfrm>
        </p:spPr>
        <p:txBody>
          <a:bodyPr vert="horz" lIns="91440" tIns="45720" rIns="91440" bIns="45720" rtlCol="0" anchor="b">
            <a:normAutofit/>
          </a:bodyPr>
          <a:lstStyle/>
          <a:p>
            <a:pPr algn="ctr"/>
            <a:r>
              <a:rPr lang="en-US" sz="4000" b="1" dirty="0"/>
              <a:t>Hydrograph Ensemble 1 </a:t>
            </a:r>
          </a:p>
        </p:txBody>
      </p:sp>
      <p:pic>
        <p:nvPicPr>
          <p:cNvPr id="9" name="Picture 8" descr="A graph showing a line of stream flow&#10;&#10;AI-generated content may be incorrect.">
            <a:extLst>
              <a:ext uri="{FF2B5EF4-FFF2-40B4-BE49-F238E27FC236}">
                <a16:creationId xmlns:a16="http://schemas.microsoft.com/office/drawing/2014/main" id="{F2FEEDCE-8805-B37E-70F9-E93E478440CA}"/>
              </a:ext>
            </a:extLst>
          </p:cNvPr>
          <p:cNvPicPr>
            <a:picLocks noChangeAspect="1"/>
          </p:cNvPicPr>
          <p:nvPr/>
        </p:nvPicPr>
        <p:blipFill>
          <a:blip r:embed="rId2"/>
          <a:srcRect r="5634" b="15092"/>
          <a:stretch/>
        </p:blipFill>
        <p:spPr>
          <a:xfrm>
            <a:off x="3449654" y="3674304"/>
            <a:ext cx="5666914" cy="2205288"/>
          </a:xfrm>
          <a:prstGeom prst="rect">
            <a:avLst/>
          </a:prstGeom>
        </p:spPr>
      </p:pic>
      <p:pic>
        <p:nvPicPr>
          <p:cNvPr id="7" name="Picture 6" descr="A graph of a stream flow&#10;&#10;AI-generated content may be incorrect.">
            <a:extLst>
              <a:ext uri="{FF2B5EF4-FFF2-40B4-BE49-F238E27FC236}">
                <a16:creationId xmlns:a16="http://schemas.microsoft.com/office/drawing/2014/main" id="{F0268182-B5AA-5EB0-5C2C-9E783ED73350}"/>
              </a:ext>
            </a:extLst>
          </p:cNvPr>
          <p:cNvPicPr>
            <a:picLocks noChangeAspect="1"/>
          </p:cNvPicPr>
          <p:nvPr/>
        </p:nvPicPr>
        <p:blipFill>
          <a:blip r:embed="rId3"/>
          <a:srcRect b="11267"/>
          <a:stretch/>
        </p:blipFill>
        <p:spPr>
          <a:xfrm>
            <a:off x="3339926" y="1063739"/>
            <a:ext cx="6005242" cy="2291297"/>
          </a:xfrm>
          <a:prstGeom prst="rect">
            <a:avLst/>
          </a:prstGeom>
        </p:spPr>
      </p:pic>
    </p:spTree>
    <p:extLst>
      <p:ext uri="{BB962C8B-B14F-4D97-AF65-F5344CB8AC3E}">
        <p14:creationId xmlns:p14="http://schemas.microsoft.com/office/powerpoint/2010/main" val="2567105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779C-DBAA-2217-7A92-5A0B6B493E1C}"/>
              </a:ext>
            </a:extLst>
          </p:cNvPr>
          <p:cNvSpPr>
            <a:spLocks noGrp="1"/>
          </p:cNvSpPr>
          <p:nvPr>
            <p:ph type="title"/>
          </p:nvPr>
        </p:nvSpPr>
        <p:spPr/>
        <p:txBody>
          <a:bodyPr/>
          <a:lstStyle/>
          <a:p>
            <a:r>
              <a:rPr lang="en-US" b="1" dirty="0">
                <a:solidFill>
                  <a:schemeClr val="accent2"/>
                </a:solidFill>
              </a:rPr>
              <a:t>Monday Meeting</a:t>
            </a:r>
            <a:endParaRPr lang="en-US" b="1" dirty="0"/>
          </a:p>
        </p:txBody>
      </p:sp>
      <p:sp>
        <p:nvSpPr>
          <p:cNvPr id="3" name="Content Placeholder 2">
            <a:extLst>
              <a:ext uri="{FF2B5EF4-FFF2-40B4-BE49-F238E27FC236}">
                <a16:creationId xmlns:a16="http://schemas.microsoft.com/office/drawing/2014/main" id="{49A20359-3B80-BE3B-4480-D6C42A8F01AC}"/>
              </a:ext>
            </a:extLst>
          </p:cNvPr>
          <p:cNvSpPr>
            <a:spLocks noGrp="1"/>
          </p:cNvSpPr>
          <p:nvPr>
            <p:ph idx="1"/>
          </p:nvPr>
        </p:nvSpPr>
        <p:spPr/>
        <p:txBody>
          <a:bodyPr/>
          <a:lstStyle/>
          <a:p>
            <a:r>
              <a:rPr lang="en-US" dirty="0"/>
              <a:t>SBI _ Prototype Slack Channel </a:t>
            </a:r>
          </a:p>
          <a:p>
            <a:r>
              <a:rPr lang="en-US" dirty="0"/>
              <a:t>GIT HUB Subscription </a:t>
            </a:r>
          </a:p>
          <a:p>
            <a:r>
              <a:rPr lang="en-US" dirty="0"/>
              <a:t>Add me to the GIT HUB (Private Account) + message on Slack to add me on the GIT HUB</a:t>
            </a:r>
          </a:p>
          <a:p>
            <a:r>
              <a:rPr lang="en-US" dirty="0"/>
              <a:t>Schedule a Meeting before start working on GIT HUB </a:t>
            </a:r>
          </a:p>
          <a:p>
            <a:r>
              <a:rPr lang="en-US" dirty="0"/>
              <a:t>Get familiar with the code</a:t>
            </a:r>
          </a:p>
          <a:p>
            <a:r>
              <a:rPr lang="en-US" dirty="0"/>
              <a:t>Third step is to do a step example (try to run a simulation like the one that I saw them on the graphs)</a:t>
            </a:r>
          </a:p>
          <a:p>
            <a:r>
              <a:rPr lang="en-US" dirty="0"/>
              <a:t>Working on different branches on GIT HUB </a:t>
            </a:r>
          </a:p>
          <a:p>
            <a:endParaRPr lang="en-US" dirty="0"/>
          </a:p>
          <a:p>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1995834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F3661-91A7-0C49-841D-4E88DB081B7A}"/>
              </a:ext>
            </a:extLst>
          </p:cNvPr>
          <p:cNvSpPr>
            <a:spLocks noGrp="1"/>
          </p:cNvSpPr>
          <p:nvPr>
            <p:ph type="title"/>
          </p:nvPr>
        </p:nvSpPr>
        <p:spPr/>
        <p:txBody>
          <a:bodyPr/>
          <a:lstStyle/>
          <a:p>
            <a:pPr algn="ctr"/>
            <a:r>
              <a:rPr lang="en-US" sz="4400" b="1" dirty="0"/>
              <a:t>Hydrograph Ensemble 1 </a:t>
            </a:r>
            <a:endParaRPr lang="en-US" dirty="0"/>
          </a:p>
        </p:txBody>
      </p:sp>
      <p:pic>
        <p:nvPicPr>
          <p:cNvPr id="6" name="Picture 5" descr="A graph showing the number of streams&#10;&#10;AI-generated content may be incorrect.">
            <a:extLst>
              <a:ext uri="{FF2B5EF4-FFF2-40B4-BE49-F238E27FC236}">
                <a16:creationId xmlns:a16="http://schemas.microsoft.com/office/drawing/2014/main" id="{E33CD324-3968-14AE-8160-AB83FFAB8709}"/>
              </a:ext>
            </a:extLst>
          </p:cNvPr>
          <p:cNvPicPr>
            <a:picLocks noChangeAspect="1"/>
          </p:cNvPicPr>
          <p:nvPr/>
        </p:nvPicPr>
        <p:blipFill>
          <a:blip r:embed="rId2"/>
          <a:stretch>
            <a:fillRect/>
          </a:stretch>
        </p:blipFill>
        <p:spPr>
          <a:xfrm>
            <a:off x="3027172" y="1505204"/>
            <a:ext cx="6375400" cy="2311400"/>
          </a:xfrm>
          <a:prstGeom prst="rect">
            <a:avLst/>
          </a:prstGeom>
        </p:spPr>
      </p:pic>
      <p:pic>
        <p:nvPicPr>
          <p:cNvPr id="8" name="Picture 7" descr="A graph of a stream flow&#10;&#10;AI-generated content may be incorrect.">
            <a:extLst>
              <a:ext uri="{FF2B5EF4-FFF2-40B4-BE49-F238E27FC236}">
                <a16:creationId xmlns:a16="http://schemas.microsoft.com/office/drawing/2014/main" id="{F436FC61-D988-85BD-F401-44768B73595A}"/>
              </a:ext>
            </a:extLst>
          </p:cNvPr>
          <p:cNvPicPr>
            <a:picLocks noChangeAspect="1"/>
          </p:cNvPicPr>
          <p:nvPr/>
        </p:nvPicPr>
        <p:blipFill>
          <a:blip r:embed="rId3"/>
          <a:srcRect b="15342"/>
          <a:stretch/>
        </p:blipFill>
        <p:spPr>
          <a:xfrm>
            <a:off x="3194304" y="3816604"/>
            <a:ext cx="6553200" cy="2483612"/>
          </a:xfrm>
          <a:prstGeom prst="rect">
            <a:avLst/>
          </a:prstGeom>
        </p:spPr>
      </p:pic>
    </p:spTree>
    <p:extLst>
      <p:ext uri="{BB962C8B-B14F-4D97-AF65-F5344CB8AC3E}">
        <p14:creationId xmlns:p14="http://schemas.microsoft.com/office/powerpoint/2010/main" val="25975374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8B4B2-3964-A1BA-6962-3D3B16905C68}"/>
              </a:ext>
            </a:extLst>
          </p:cNvPr>
          <p:cNvSpPr>
            <a:spLocks noGrp="1"/>
          </p:cNvSpPr>
          <p:nvPr>
            <p:ph type="title"/>
          </p:nvPr>
        </p:nvSpPr>
        <p:spPr/>
        <p:txBody>
          <a:bodyPr/>
          <a:lstStyle/>
          <a:p>
            <a:pPr algn="ctr"/>
            <a:r>
              <a:rPr lang="en-US" b="1" dirty="0"/>
              <a:t>Hydrograph Ensemble 1 </a:t>
            </a:r>
          </a:p>
        </p:txBody>
      </p:sp>
      <p:pic>
        <p:nvPicPr>
          <p:cNvPr id="9" name="Picture 8" descr="A graph showing the number of streamflows&#10;&#10;AI-generated content may be incorrect.">
            <a:extLst>
              <a:ext uri="{FF2B5EF4-FFF2-40B4-BE49-F238E27FC236}">
                <a16:creationId xmlns:a16="http://schemas.microsoft.com/office/drawing/2014/main" id="{A6EEB303-82C1-8ABF-4164-A0E52C442B82}"/>
              </a:ext>
            </a:extLst>
          </p:cNvPr>
          <p:cNvPicPr>
            <a:picLocks noChangeAspect="1"/>
          </p:cNvPicPr>
          <p:nvPr/>
        </p:nvPicPr>
        <p:blipFill>
          <a:blip r:embed="rId2"/>
          <a:srcRect b="13178"/>
          <a:stretch/>
        </p:blipFill>
        <p:spPr>
          <a:xfrm>
            <a:off x="2866390" y="1690688"/>
            <a:ext cx="6184900" cy="2414778"/>
          </a:xfrm>
          <a:prstGeom prst="rect">
            <a:avLst/>
          </a:prstGeom>
        </p:spPr>
      </p:pic>
      <p:pic>
        <p:nvPicPr>
          <p:cNvPr id="11" name="Picture 10" descr="A graph of a stream flow&#10;&#10;AI-generated content may be incorrect.">
            <a:extLst>
              <a:ext uri="{FF2B5EF4-FFF2-40B4-BE49-F238E27FC236}">
                <a16:creationId xmlns:a16="http://schemas.microsoft.com/office/drawing/2014/main" id="{50E58734-187F-FA5B-D791-F7CBDF3179FA}"/>
              </a:ext>
            </a:extLst>
          </p:cNvPr>
          <p:cNvPicPr>
            <a:picLocks noChangeAspect="1"/>
          </p:cNvPicPr>
          <p:nvPr/>
        </p:nvPicPr>
        <p:blipFill>
          <a:blip r:embed="rId3"/>
          <a:srcRect b="12265"/>
          <a:stretch/>
        </p:blipFill>
        <p:spPr>
          <a:xfrm>
            <a:off x="2656078" y="4105466"/>
            <a:ext cx="6743700" cy="2295334"/>
          </a:xfrm>
          <a:prstGeom prst="rect">
            <a:avLst/>
          </a:prstGeom>
        </p:spPr>
      </p:pic>
    </p:spTree>
    <p:extLst>
      <p:ext uri="{BB962C8B-B14F-4D97-AF65-F5344CB8AC3E}">
        <p14:creationId xmlns:p14="http://schemas.microsoft.com/office/powerpoint/2010/main" val="11371313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57566F-7DB1-6712-BE45-8D885F64053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70F477F-899D-8479-07A7-3D995B49F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96D7BA6-F933-99A1-F766-C35FCDA8D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6B57CA-EB9E-03F4-B379-334F1E83DC92}"/>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2800" b="1" kern="1200" dirty="0">
                <a:solidFill>
                  <a:schemeClr val="tx1"/>
                </a:solidFill>
                <a:latin typeface="+mj-lt"/>
                <a:ea typeface="+mj-ea"/>
                <a:cs typeface="+mj-cs"/>
              </a:rPr>
              <a:t>Ensemble 2: Manning’s values with the highest density estimation</a:t>
            </a:r>
          </a:p>
        </p:txBody>
      </p:sp>
      <p:pic>
        <p:nvPicPr>
          <p:cNvPr id="3" name="Content Placeholder 4" descr="A table of values for a company&#10;&#10;AI-generated content may be incorrect.">
            <a:extLst>
              <a:ext uri="{FF2B5EF4-FFF2-40B4-BE49-F238E27FC236}">
                <a16:creationId xmlns:a16="http://schemas.microsoft.com/office/drawing/2014/main" id="{85FF3ABC-3FB9-4E30-5A62-1D31F09494C2}"/>
              </a:ext>
            </a:extLst>
          </p:cNvPr>
          <p:cNvPicPr>
            <a:picLocks noGrp="1" noChangeAspect="1"/>
          </p:cNvPicPr>
          <p:nvPr>
            <p:ph idx="1"/>
          </p:nvPr>
        </p:nvPicPr>
        <p:blipFill>
          <a:blip r:embed="rId2"/>
          <a:stretch>
            <a:fillRect/>
          </a:stretch>
        </p:blipFill>
        <p:spPr>
          <a:xfrm>
            <a:off x="3463383" y="2083506"/>
            <a:ext cx="4985673" cy="4512035"/>
          </a:xfrm>
          <a:prstGeom prst="rect">
            <a:avLst/>
          </a:prstGeom>
        </p:spPr>
      </p:pic>
    </p:spTree>
    <p:extLst>
      <p:ext uri="{BB962C8B-B14F-4D97-AF65-F5344CB8AC3E}">
        <p14:creationId xmlns:p14="http://schemas.microsoft.com/office/powerpoint/2010/main" val="245860698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37F0DC-E709-2E49-873D-6C14F797EA9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54D5482-20CF-346B-EB28-A911AC4A5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F117FF-626B-36FA-CD9E-E9D3F9A94B6C}"/>
              </a:ext>
            </a:extLst>
          </p:cNvPr>
          <p:cNvSpPr>
            <a:spLocks noGrp="1"/>
          </p:cNvSpPr>
          <p:nvPr>
            <p:ph type="title"/>
          </p:nvPr>
        </p:nvSpPr>
        <p:spPr>
          <a:xfrm>
            <a:off x="1262189" y="-195821"/>
            <a:ext cx="9795637" cy="1104857"/>
          </a:xfrm>
        </p:spPr>
        <p:txBody>
          <a:bodyPr vert="horz" lIns="91440" tIns="45720" rIns="91440" bIns="45720" rtlCol="0" anchor="b">
            <a:normAutofit/>
          </a:bodyPr>
          <a:lstStyle/>
          <a:p>
            <a:pPr algn="ctr"/>
            <a:r>
              <a:rPr lang="en-US" sz="4000" b="1" dirty="0"/>
              <a:t>Hydrograph Ensemble 2</a:t>
            </a:r>
          </a:p>
        </p:txBody>
      </p:sp>
      <p:pic>
        <p:nvPicPr>
          <p:cNvPr id="10" name="Picture 9" descr="A graph showing the mean stream flow&#10;&#10;AI-generated content may be incorrect.">
            <a:extLst>
              <a:ext uri="{FF2B5EF4-FFF2-40B4-BE49-F238E27FC236}">
                <a16:creationId xmlns:a16="http://schemas.microsoft.com/office/drawing/2014/main" id="{D3BDB7BE-CDC6-601F-600B-72A7ECF2310C}"/>
              </a:ext>
            </a:extLst>
          </p:cNvPr>
          <p:cNvPicPr>
            <a:picLocks noChangeAspect="1"/>
          </p:cNvPicPr>
          <p:nvPr/>
        </p:nvPicPr>
        <p:blipFill>
          <a:blip r:embed="rId2"/>
          <a:stretch>
            <a:fillRect/>
          </a:stretch>
        </p:blipFill>
        <p:spPr>
          <a:xfrm>
            <a:off x="3169157" y="1269456"/>
            <a:ext cx="5981700" cy="2298700"/>
          </a:xfrm>
          <a:prstGeom prst="rect">
            <a:avLst/>
          </a:prstGeom>
        </p:spPr>
      </p:pic>
      <p:pic>
        <p:nvPicPr>
          <p:cNvPr id="12" name="Picture 11" descr="A graph of a line graph&#10;&#10;AI-generated content may be incorrect.">
            <a:extLst>
              <a:ext uri="{FF2B5EF4-FFF2-40B4-BE49-F238E27FC236}">
                <a16:creationId xmlns:a16="http://schemas.microsoft.com/office/drawing/2014/main" id="{48D23643-8526-76DA-00AD-6C6791B12142}"/>
              </a:ext>
            </a:extLst>
          </p:cNvPr>
          <p:cNvPicPr>
            <a:picLocks noChangeAspect="1"/>
          </p:cNvPicPr>
          <p:nvPr/>
        </p:nvPicPr>
        <p:blipFill>
          <a:blip r:embed="rId3"/>
          <a:stretch>
            <a:fillRect/>
          </a:stretch>
        </p:blipFill>
        <p:spPr>
          <a:xfrm>
            <a:off x="3041143" y="3568156"/>
            <a:ext cx="6045200" cy="2349500"/>
          </a:xfrm>
          <a:prstGeom prst="rect">
            <a:avLst/>
          </a:prstGeom>
        </p:spPr>
      </p:pic>
    </p:spTree>
    <p:extLst>
      <p:ext uri="{BB962C8B-B14F-4D97-AF65-F5344CB8AC3E}">
        <p14:creationId xmlns:p14="http://schemas.microsoft.com/office/powerpoint/2010/main" val="23889207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B07BB3-441F-EC72-57CC-82FE90899A6D}"/>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52764D6-8586-C08E-3593-86847BFFA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71FFC-2E2F-CEA2-7391-B154D19F15D2}"/>
              </a:ext>
            </a:extLst>
          </p:cNvPr>
          <p:cNvSpPr>
            <a:spLocks noGrp="1"/>
          </p:cNvSpPr>
          <p:nvPr>
            <p:ph type="title"/>
          </p:nvPr>
        </p:nvSpPr>
        <p:spPr>
          <a:xfrm>
            <a:off x="1262189" y="-195821"/>
            <a:ext cx="9795637" cy="1104857"/>
          </a:xfrm>
        </p:spPr>
        <p:txBody>
          <a:bodyPr vert="horz" lIns="91440" tIns="45720" rIns="91440" bIns="45720" rtlCol="0" anchor="b">
            <a:normAutofit/>
          </a:bodyPr>
          <a:lstStyle/>
          <a:p>
            <a:pPr algn="ctr"/>
            <a:r>
              <a:rPr lang="en-US" sz="4000" b="1" dirty="0"/>
              <a:t>Hydrograph Ensemble 2</a:t>
            </a:r>
          </a:p>
        </p:txBody>
      </p:sp>
      <p:pic>
        <p:nvPicPr>
          <p:cNvPr id="4" name="Picture 3" descr="A graph of a stream flow&#10;&#10;AI-generated content may be incorrect.">
            <a:extLst>
              <a:ext uri="{FF2B5EF4-FFF2-40B4-BE49-F238E27FC236}">
                <a16:creationId xmlns:a16="http://schemas.microsoft.com/office/drawing/2014/main" id="{7BA4CA00-938E-9605-6581-02AB9E2FFAA1}"/>
              </a:ext>
            </a:extLst>
          </p:cNvPr>
          <p:cNvPicPr>
            <a:picLocks noChangeAspect="1"/>
          </p:cNvPicPr>
          <p:nvPr/>
        </p:nvPicPr>
        <p:blipFill>
          <a:blip r:embed="rId2"/>
          <a:stretch>
            <a:fillRect/>
          </a:stretch>
        </p:blipFill>
        <p:spPr>
          <a:xfrm>
            <a:off x="3193217" y="1282585"/>
            <a:ext cx="6184900" cy="2247900"/>
          </a:xfrm>
          <a:prstGeom prst="rect">
            <a:avLst/>
          </a:prstGeom>
        </p:spPr>
      </p:pic>
      <p:pic>
        <p:nvPicPr>
          <p:cNvPr id="6" name="Picture 5" descr="A graph of a stream flow&#10;&#10;AI-generated content may be incorrect.">
            <a:extLst>
              <a:ext uri="{FF2B5EF4-FFF2-40B4-BE49-F238E27FC236}">
                <a16:creationId xmlns:a16="http://schemas.microsoft.com/office/drawing/2014/main" id="{D85EEE7E-2F3E-CDB5-25B8-326EB33916DE}"/>
              </a:ext>
            </a:extLst>
          </p:cNvPr>
          <p:cNvPicPr>
            <a:picLocks noChangeAspect="1"/>
          </p:cNvPicPr>
          <p:nvPr/>
        </p:nvPicPr>
        <p:blipFill>
          <a:blip r:embed="rId3"/>
          <a:stretch>
            <a:fillRect/>
          </a:stretch>
        </p:blipFill>
        <p:spPr>
          <a:xfrm>
            <a:off x="3224967" y="3653443"/>
            <a:ext cx="6121400" cy="2349500"/>
          </a:xfrm>
          <a:prstGeom prst="rect">
            <a:avLst/>
          </a:prstGeom>
        </p:spPr>
      </p:pic>
    </p:spTree>
    <p:extLst>
      <p:ext uri="{BB962C8B-B14F-4D97-AF65-F5344CB8AC3E}">
        <p14:creationId xmlns:p14="http://schemas.microsoft.com/office/powerpoint/2010/main" val="243160142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917EBF-C329-EE48-E032-AE405856B2EA}"/>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9FF09E9-5897-EB36-1896-C98B943D5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6BE49-0965-D5F0-59A1-2BB26ED89258}"/>
              </a:ext>
            </a:extLst>
          </p:cNvPr>
          <p:cNvSpPr>
            <a:spLocks noGrp="1"/>
          </p:cNvSpPr>
          <p:nvPr>
            <p:ph type="title"/>
          </p:nvPr>
        </p:nvSpPr>
        <p:spPr>
          <a:xfrm>
            <a:off x="1262189" y="-195821"/>
            <a:ext cx="9795637" cy="1104857"/>
          </a:xfrm>
        </p:spPr>
        <p:txBody>
          <a:bodyPr vert="horz" lIns="91440" tIns="45720" rIns="91440" bIns="45720" rtlCol="0" anchor="b">
            <a:normAutofit/>
          </a:bodyPr>
          <a:lstStyle/>
          <a:p>
            <a:pPr algn="ctr"/>
            <a:r>
              <a:rPr lang="en-US" sz="4000" b="1" dirty="0"/>
              <a:t>Hydrograph Ensemble 2</a:t>
            </a:r>
          </a:p>
        </p:txBody>
      </p:sp>
      <p:pic>
        <p:nvPicPr>
          <p:cNvPr id="5" name="Picture 4" descr="A graph showing the daily mean streamflow&#10;&#10;AI-generated content may be incorrect.">
            <a:extLst>
              <a:ext uri="{FF2B5EF4-FFF2-40B4-BE49-F238E27FC236}">
                <a16:creationId xmlns:a16="http://schemas.microsoft.com/office/drawing/2014/main" id="{E2923994-5E42-3EBF-6D1C-2D42E074CEFC}"/>
              </a:ext>
            </a:extLst>
          </p:cNvPr>
          <p:cNvPicPr>
            <a:picLocks noChangeAspect="1"/>
          </p:cNvPicPr>
          <p:nvPr/>
        </p:nvPicPr>
        <p:blipFill>
          <a:blip r:embed="rId2"/>
          <a:srcRect b="9672"/>
          <a:stretch/>
        </p:blipFill>
        <p:spPr>
          <a:xfrm>
            <a:off x="3116325" y="1008495"/>
            <a:ext cx="5956300" cy="2420505"/>
          </a:xfrm>
          <a:prstGeom prst="rect">
            <a:avLst/>
          </a:prstGeom>
        </p:spPr>
      </p:pic>
      <p:pic>
        <p:nvPicPr>
          <p:cNvPr id="8" name="Picture 7" descr="A graph with blue and orange lines&#10;&#10;AI-generated content may be incorrect.">
            <a:extLst>
              <a:ext uri="{FF2B5EF4-FFF2-40B4-BE49-F238E27FC236}">
                <a16:creationId xmlns:a16="http://schemas.microsoft.com/office/drawing/2014/main" id="{61E1B40A-7CD8-2260-22B7-EAD8A54942E3}"/>
              </a:ext>
            </a:extLst>
          </p:cNvPr>
          <p:cNvPicPr>
            <a:picLocks noChangeAspect="1"/>
          </p:cNvPicPr>
          <p:nvPr/>
        </p:nvPicPr>
        <p:blipFill>
          <a:blip r:embed="rId3"/>
          <a:stretch>
            <a:fillRect/>
          </a:stretch>
        </p:blipFill>
        <p:spPr>
          <a:xfrm>
            <a:off x="3078225" y="3487305"/>
            <a:ext cx="5994400" cy="2362200"/>
          </a:xfrm>
          <a:prstGeom prst="rect">
            <a:avLst/>
          </a:prstGeom>
        </p:spPr>
      </p:pic>
    </p:spTree>
    <p:extLst>
      <p:ext uri="{BB962C8B-B14F-4D97-AF65-F5344CB8AC3E}">
        <p14:creationId xmlns:p14="http://schemas.microsoft.com/office/powerpoint/2010/main" val="34053238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4A5861-E457-E3D0-46ED-15CFD6BE8C2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kern="1200">
                <a:solidFill>
                  <a:schemeClr val="tx1"/>
                </a:solidFill>
                <a:latin typeface="+mj-lt"/>
                <a:ea typeface="+mj-ea"/>
                <a:cs typeface="+mj-cs"/>
              </a:rPr>
              <a:t>Noise Distribution </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Content Placeholder 17" descr="A graph showing the number of noise distribution&#10;&#10;AI-generated content may be incorrect.">
            <a:extLst>
              <a:ext uri="{FF2B5EF4-FFF2-40B4-BE49-F238E27FC236}">
                <a16:creationId xmlns:a16="http://schemas.microsoft.com/office/drawing/2014/main" id="{568DF2FF-1B73-67B5-4682-0AF39A1AD39B}"/>
              </a:ext>
            </a:extLst>
          </p:cNvPr>
          <p:cNvPicPr>
            <a:picLocks noGrp="1" noChangeAspect="1"/>
          </p:cNvPicPr>
          <p:nvPr>
            <p:ph idx="1"/>
          </p:nvPr>
        </p:nvPicPr>
        <p:blipFill>
          <a:blip r:embed="rId2"/>
          <a:stretch>
            <a:fillRect/>
          </a:stretch>
        </p:blipFill>
        <p:spPr>
          <a:xfrm>
            <a:off x="4864608" y="734639"/>
            <a:ext cx="6846363" cy="5237467"/>
          </a:xfrm>
          <a:prstGeom prst="rect">
            <a:avLst/>
          </a:prstGeom>
        </p:spPr>
      </p:pic>
    </p:spTree>
    <p:extLst>
      <p:ext uri="{BB962C8B-B14F-4D97-AF65-F5344CB8AC3E}">
        <p14:creationId xmlns:p14="http://schemas.microsoft.com/office/powerpoint/2010/main" val="188500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A185-26BC-AE8E-4AA6-29F233C79703}"/>
              </a:ext>
            </a:extLst>
          </p:cNvPr>
          <p:cNvSpPr>
            <a:spLocks noGrp="1"/>
          </p:cNvSpPr>
          <p:nvPr>
            <p:ph type="title"/>
          </p:nvPr>
        </p:nvSpPr>
        <p:spPr>
          <a:xfrm>
            <a:off x="913014" y="2235488"/>
            <a:ext cx="10515600" cy="1325563"/>
          </a:xfrm>
        </p:spPr>
        <p:txBody>
          <a:bodyPr/>
          <a:lstStyle/>
          <a:p>
            <a:pPr algn="ctr"/>
            <a:r>
              <a:rPr lang="en-US" b="1" dirty="0">
                <a:solidFill>
                  <a:schemeClr val="accent2"/>
                </a:solidFill>
              </a:rPr>
              <a:t>Update Research</a:t>
            </a:r>
            <a:br>
              <a:rPr lang="en-US" b="1" dirty="0">
                <a:solidFill>
                  <a:schemeClr val="accent2"/>
                </a:solidFill>
              </a:rPr>
            </a:br>
            <a:r>
              <a:rPr lang="en-US" b="1" dirty="0">
                <a:solidFill>
                  <a:schemeClr val="accent2"/>
                </a:solidFill>
              </a:rPr>
              <a:t>27 March 2025</a:t>
            </a:r>
          </a:p>
        </p:txBody>
      </p:sp>
    </p:spTree>
    <p:extLst>
      <p:ext uri="{BB962C8B-B14F-4D97-AF65-F5344CB8AC3E}">
        <p14:creationId xmlns:p14="http://schemas.microsoft.com/office/powerpoint/2010/main" val="11027732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5B93D-FC95-0D19-4AAD-40696E104788}"/>
              </a:ext>
            </a:extLst>
          </p:cNvPr>
          <p:cNvSpPr>
            <a:spLocks noGrp="1"/>
          </p:cNvSpPr>
          <p:nvPr>
            <p:ph type="title"/>
          </p:nvPr>
        </p:nvSpPr>
        <p:spPr/>
        <p:txBody>
          <a:bodyPr/>
          <a:lstStyle/>
          <a:p>
            <a:r>
              <a:rPr lang="en-US" b="1" dirty="0">
                <a:solidFill>
                  <a:schemeClr val="accent2"/>
                </a:solidFill>
              </a:rPr>
              <a:t>Discussion Points</a:t>
            </a:r>
          </a:p>
        </p:txBody>
      </p:sp>
      <p:sp>
        <p:nvSpPr>
          <p:cNvPr id="3" name="Content Placeholder 2">
            <a:extLst>
              <a:ext uri="{FF2B5EF4-FFF2-40B4-BE49-F238E27FC236}">
                <a16:creationId xmlns:a16="http://schemas.microsoft.com/office/drawing/2014/main" id="{49E7A04F-520E-A0F3-4561-A044BBE24463}"/>
              </a:ext>
            </a:extLst>
          </p:cNvPr>
          <p:cNvSpPr>
            <a:spLocks noGrp="1"/>
          </p:cNvSpPr>
          <p:nvPr>
            <p:ph idx="1"/>
          </p:nvPr>
        </p:nvSpPr>
        <p:spPr/>
        <p:txBody>
          <a:bodyPr/>
          <a:lstStyle/>
          <a:p>
            <a:r>
              <a:rPr lang="en-US" dirty="0"/>
              <a:t>Resolution of CONUS 2 Domain </a:t>
            </a:r>
          </a:p>
          <a:p>
            <a:pPr marL="0" indent="0">
              <a:buNone/>
            </a:pPr>
            <a:endParaRPr lang="en-US" dirty="0"/>
          </a:p>
          <a:p>
            <a:r>
              <a:rPr lang="en-US" dirty="0">
                <a:effectLst/>
                <a:latin typeface="Aptos" panose="020B0004020202020204" pitchFamily="34" charset="0"/>
              </a:rPr>
              <a:t>Spatial Mapping of USGS Gage Stations to the Model Grid</a:t>
            </a:r>
          </a:p>
          <a:p>
            <a:pPr marL="0" indent="0">
              <a:buNone/>
            </a:pPr>
            <a:endParaRPr lang="en-US" dirty="0">
              <a:effectLst/>
              <a:latin typeface="Aptos" panose="020B0004020202020204" pitchFamily="34" charset="0"/>
            </a:endParaRPr>
          </a:p>
          <a:p>
            <a:r>
              <a:rPr lang="en-US" dirty="0">
                <a:effectLst/>
                <a:latin typeface="Aptos" panose="020B0004020202020204" pitchFamily="34" charset="0"/>
              </a:rPr>
              <a:t>Effect of Grid Resolution on Manning’s Roughness </a:t>
            </a:r>
          </a:p>
          <a:p>
            <a:pPr marL="0" indent="0">
              <a:buNone/>
            </a:pPr>
            <a:endParaRPr lang="en-US" dirty="0">
              <a:effectLst/>
              <a:latin typeface="Aptos" panose="020B0004020202020204" pitchFamily="34" charset="0"/>
            </a:endParaRPr>
          </a:p>
          <a:p>
            <a:r>
              <a:rPr lang="en-US" dirty="0">
                <a:effectLst/>
                <a:latin typeface="Aptos" panose="020B0004020202020204" pitchFamily="34" charset="0"/>
              </a:rPr>
              <a:t>Additional Sources of Uncertainty and Discrepancy between Streamflow Generated from ParFlow and the Observed data from USGS </a:t>
            </a:r>
          </a:p>
          <a:p>
            <a:pPr marL="0" indent="0">
              <a:buNone/>
            </a:pPr>
            <a:endParaRPr lang="en-US" dirty="0"/>
          </a:p>
        </p:txBody>
      </p:sp>
    </p:spTree>
    <p:extLst>
      <p:ext uri="{BB962C8B-B14F-4D97-AF65-F5344CB8AC3E}">
        <p14:creationId xmlns:p14="http://schemas.microsoft.com/office/powerpoint/2010/main" val="11467902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4FA6-DE2E-C602-6423-5024BD5F4BE5}"/>
              </a:ext>
            </a:extLst>
          </p:cNvPr>
          <p:cNvSpPr>
            <a:spLocks noGrp="1"/>
          </p:cNvSpPr>
          <p:nvPr>
            <p:ph type="title"/>
          </p:nvPr>
        </p:nvSpPr>
        <p:spPr/>
        <p:txBody>
          <a:bodyPr/>
          <a:lstStyle/>
          <a:p>
            <a:r>
              <a:rPr lang="en-US" b="1" dirty="0">
                <a:solidFill>
                  <a:schemeClr val="accent2"/>
                </a:solidFill>
              </a:rPr>
              <a:t>Discussion Points</a:t>
            </a:r>
            <a:endParaRPr lang="en-US" dirty="0"/>
          </a:p>
        </p:txBody>
      </p:sp>
      <p:sp>
        <p:nvSpPr>
          <p:cNvPr id="3" name="Content Placeholder 2">
            <a:extLst>
              <a:ext uri="{FF2B5EF4-FFF2-40B4-BE49-F238E27FC236}">
                <a16:creationId xmlns:a16="http://schemas.microsoft.com/office/drawing/2014/main" id="{EA98D5C7-0FE8-4143-ABAC-625899C1B5D0}"/>
              </a:ext>
            </a:extLst>
          </p:cNvPr>
          <p:cNvSpPr>
            <a:spLocks noGrp="1"/>
          </p:cNvSpPr>
          <p:nvPr>
            <p:ph idx="1"/>
          </p:nvPr>
        </p:nvSpPr>
        <p:spPr/>
        <p:txBody>
          <a:bodyPr/>
          <a:lstStyle/>
          <a:p>
            <a:r>
              <a:rPr lang="en-US" dirty="0"/>
              <a:t>Resolution of CONUS 2 Domain </a:t>
            </a:r>
          </a:p>
          <a:p>
            <a:pPr marL="0" indent="0">
              <a:buNone/>
            </a:pPr>
            <a:endParaRPr lang="en-US" dirty="0"/>
          </a:p>
          <a:p>
            <a:r>
              <a:rPr lang="en-US" dirty="0">
                <a:effectLst/>
                <a:latin typeface="Aptos" panose="020B0004020202020204" pitchFamily="34" charset="0"/>
              </a:rPr>
              <a:t>Spatial Mapping of USGS Gage Stations to the Model Grid</a:t>
            </a:r>
          </a:p>
          <a:p>
            <a:pPr marL="0" indent="0">
              <a:buNone/>
            </a:pPr>
            <a:endParaRPr lang="en-US" dirty="0">
              <a:effectLst/>
              <a:latin typeface="Aptos" panose="020B0004020202020204" pitchFamily="34" charset="0"/>
            </a:endParaRPr>
          </a:p>
          <a:p>
            <a:r>
              <a:rPr lang="en-US" dirty="0">
                <a:effectLst/>
                <a:latin typeface="Aptos" panose="020B0004020202020204" pitchFamily="34" charset="0"/>
              </a:rPr>
              <a:t>Effect of Grid Resolution on Manning’s Roughness </a:t>
            </a:r>
          </a:p>
          <a:p>
            <a:pPr marL="0" indent="0">
              <a:buNone/>
            </a:pPr>
            <a:endParaRPr lang="en-US" dirty="0">
              <a:effectLst/>
              <a:latin typeface="Aptos" panose="020B0004020202020204" pitchFamily="34" charset="0"/>
            </a:endParaRPr>
          </a:p>
          <a:p>
            <a:r>
              <a:rPr lang="en-US" dirty="0">
                <a:effectLst/>
                <a:latin typeface="Aptos" panose="020B0004020202020204" pitchFamily="34" charset="0"/>
              </a:rPr>
              <a:t>Additional Sources of Uncertainty and Discrepancy between Streamflow Generated from ParFlow and the Observed data from USGS </a:t>
            </a:r>
          </a:p>
          <a:p>
            <a:pPr marL="0" indent="0">
              <a:buNone/>
            </a:pPr>
            <a:endParaRPr lang="en-US" dirty="0"/>
          </a:p>
        </p:txBody>
      </p:sp>
    </p:spTree>
    <p:extLst>
      <p:ext uri="{BB962C8B-B14F-4D97-AF65-F5344CB8AC3E}">
        <p14:creationId xmlns:p14="http://schemas.microsoft.com/office/powerpoint/2010/main" val="1405986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AE67-23AA-BC55-EB03-1F03F4220DC0}"/>
              </a:ext>
            </a:extLst>
          </p:cNvPr>
          <p:cNvSpPr>
            <a:spLocks noGrp="1"/>
          </p:cNvSpPr>
          <p:nvPr>
            <p:ph type="title"/>
          </p:nvPr>
        </p:nvSpPr>
        <p:spPr/>
        <p:txBody>
          <a:bodyPr/>
          <a:lstStyle/>
          <a:p>
            <a:r>
              <a:rPr lang="en-US" dirty="0">
                <a:solidFill>
                  <a:schemeClr val="accent2"/>
                </a:solidFill>
              </a:rPr>
              <a:t>Ameriflux / Subsetools</a:t>
            </a:r>
            <a:endParaRPr lang="en-US" dirty="0"/>
          </a:p>
        </p:txBody>
      </p:sp>
      <p:sp>
        <p:nvSpPr>
          <p:cNvPr id="3" name="Content Placeholder 2">
            <a:extLst>
              <a:ext uri="{FF2B5EF4-FFF2-40B4-BE49-F238E27FC236}">
                <a16:creationId xmlns:a16="http://schemas.microsoft.com/office/drawing/2014/main" id="{0329DB29-15AD-4275-43F5-432C132BF304}"/>
              </a:ext>
            </a:extLst>
          </p:cNvPr>
          <p:cNvSpPr>
            <a:spLocks noGrp="1"/>
          </p:cNvSpPr>
          <p:nvPr>
            <p:ph idx="1"/>
          </p:nvPr>
        </p:nvSpPr>
        <p:spPr/>
        <p:txBody>
          <a:bodyPr/>
          <a:lstStyle/>
          <a:p>
            <a:pPr marL="0" indent="0">
              <a:buNone/>
            </a:pPr>
            <a:r>
              <a:rPr lang="en-US" dirty="0"/>
              <a:t>Ameri flux			Energy Fluxes 			Point Data</a:t>
            </a:r>
          </a:p>
          <a:p>
            <a:endParaRPr lang="en-US" dirty="0"/>
          </a:p>
          <a:p>
            <a:pPr marL="0" indent="0">
              <a:buNone/>
            </a:pPr>
            <a:endParaRPr lang="en-US" dirty="0"/>
          </a:p>
          <a:p>
            <a:pPr marL="0" indent="0">
              <a:buNone/>
            </a:pPr>
            <a:r>
              <a:rPr lang="en-US" dirty="0"/>
              <a:t>		         Ameri flux can’t be an input for Par flow</a:t>
            </a:r>
          </a:p>
          <a:p>
            <a:pPr marL="0" indent="0">
              <a:buNone/>
            </a:pPr>
            <a:endParaRPr lang="en-US" dirty="0"/>
          </a:p>
          <a:p>
            <a:endParaRPr lang="en-US" dirty="0"/>
          </a:p>
          <a:p>
            <a:pPr marL="0" indent="0">
              <a:buNone/>
            </a:pPr>
            <a:r>
              <a:rPr lang="en-US" dirty="0"/>
              <a:t>Subset-Tools  		       Grid Level</a:t>
            </a:r>
          </a:p>
          <a:p>
            <a:pPr marL="0" indent="0">
              <a:buNone/>
            </a:pPr>
            <a:endParaRPr lang="en-US" dirty="0"/>
          </a:p>
        </p:txBody>
      </p:sp>
      <p:sp>
        <p:nvSpPr>
          <p:cNvPr id="4" name="Right Arrow 3">
            <a:extLst>
              <a:ext uri="{FF2B5EF4-FFF2-40B4-BE49-F238E27FC236}">
                <a16:creationId xmlns:a16="http://schemas.microsoft.com/office/drawing/2014/main" id="{01378742-3DAA-8878-21D7-7364C6F77982}"/>
              </a:ext>
            </a:extLst>
          </p:cNvPr>
          <p:cNvSpPr/>
          <p:nvPr/>
        </p:nvSpPr>
        <p:spPr>
          <a:xfrm>
            <a:off x="2926080" y="1968649"/>
            <a:ext cx="1420010" cy="19363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F857071B-55A5-F9FB-4141-4A8E791A218B}"/>
              </a:ext>
            </a:extLst>
          </p:cNvPr>
          <p:cNvSpPr/>
          <p:nvPr/>
        </p:nvSpPr>
        <p:spPr>
          <a:xfrm>
            <a:off x="7206596" y="1968649"/>
            <a:ext cx="1420010" cy="19363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AAF4D224-1272-25AC-0E61-FCBDB9667307}"/>
              </a:ext>
            </a:extLst>
          </p:cNvPr>
          <p:cNvSpPr/>
          <p:nvPr/>
        </p:nvSpPr>
        <p:spPr>
          <a:xfrm>
            <a:off x="3211645" y="5032925"/>
            <a:ext cx="1420010" cy="193638"/>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8547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8015-E2D3-65AC-F9D7-E6AF04FB1302}"/>
              </a:ext>
            </a:extLst>
          </p:cNvPr>
          <p:cNvSpPr>
            <a:spLocks noGrp="1"/>
          </p:cNvSpPr>
          <p:nvPr>
            <p:ph type="title"/>
          </p:nvPr>
        </p:nvSpPr>
        <p:spPr/>
        <p:txBody>
          <a:bodyPr/>
          <a:lstStyle/>
          <a:p>
            <a:r>
              <a:rPr lang="en-US" b="1" dirty="0">
                <a:solidFill>
                  <a:schemeClr val="accent2"/>
                </a:solidFill>
              </a:rPr>
              <a:t>Discussion Points</a:t>
            </a:r>
            <a:endParaRPr lang="en-US" dirty="0"/>
          </a:p>
        </p:txBody>
      </p:sp>
      <p:sp>
        <p:nvSpPr>
          <p:cNvPr id="3" name="Content Placeholder 2">
            <a:extLst>
              <a:ext uri="{FF2B5EF4-FFF2-40B4-BE49-F238E27FC236}">
                <a16:creationId xmlns:a16="http://schemas.microsoft.com/office/drawing/2014/main" id="{13A12470-713A-FD8D-C2FE-2EE9C5E40F34}"/>
              </a:ext>
            </a:extLst>
          </p:cNvPr>
          <p:cNvSpPr>
            <a:spLocks noGrp="1"/>
          </p:cNvSpPr>
          <p:nvPr>
            <p:ph idx="1"/>
          </p:nvPr>
        </p:nvSpPr>
        <p:spPr/>
        <p:txBody>
          <a:bodyPr/>
          <a:lstStyle/>
          <a:p>
            <a:r>
              <a:rPr lang="en-US" dirty="0">
                <a:effectLst/>
                <a:latin typeface="Aptos" panose="020B0004020202020204" pitchFamily="34" charset="0"/>
              </a:rPr>
              <a:t>Explanation in details how these factors affect the training of SBI to capture the true manning's value of the observed data from USGS </a:t>
            </a:r>
          </a:p>
          <a:p>
            <a:endParaRPr lang="en-US" dirty="0"/>
          </a:p>
          <a:p>
            <a:r>
              <a:rPr lang="en-US" dirty="0">
                <a:effectLst/>
                <a:latin typeface="Aptos" panose="020B0004020202020204" pitchFamily="34" charset="0"/>
              </a:rPr>
              <a:t>Approach to address misalignment between ParFlow and observed data </a:t>
            </a:r>
          </a:p>
          <a:p>
            <a:endParaRPr lang="en-US" dirty="0">
              <a:latin typeface="Aptos" panose="020B0004020202020204" pitchFamily="34" charset="0"/>
            </a:endParaRPr>
          </a:p>
          <a:p>
            <a:r>
              <a:rPr lang="en-US" dirty="0">
                <a:effectLst/>
                <a:latin typeface="Aptos" panose="020B0004020202020204" pitchFamily="34" charset="0"/>
              </a:rPr>
              <a:t>Quantifying the difference resulting from the </a:t>
            </a:r>
            <a:r>
              <a:rPr lang="en-US" dirty="0" err="1">
                <a:effectLst/>
                <a:latin typeface="Aptos" panose="020B0004020202020204" pitchFamily="34" charset="0"/>
              </a:rPr>
              <a:t>Parflow</a:t>
            </a:r>
            <a:r>
              <a:rPr lang="en-US" dirty="0">
                <a:effectLst/>
                <a:latin typeface="Aptos" panose="020B0004020202020204" pitchFamily="34" charset="0"/>
              </a:rPr>
              <a:t> data as well as from the observed data </a:t>
            </a:r>
          </a:p>
          <a:p>
            <a:endParaRPr lang="en-US" dirty="0">
              <a:effectLst/>
              <a:latin typeface="Aptos" panose="020B0004020202020204" pitchFamily="34" charset="0"/>
            </a:endParaRPr>
          </a:p>
          <a:p>
            <a:endParaRPr lang="en-US" dirty="0">
              <a:effectLst/>
              <a:latin typeface="Aptos" panose="020B0004020202020204" pitchFamily="34" charset="0"/>
            </a:endParaRPr>
          </a:p>
          <a:p>
            <a:pPr marL="0" indent="0">
              <a:buNone/>
            </a:pPr>
            <a:endParaRPr lang="en-US" dirty="0"/>
          </a:p>
        </p:txBody>
      </p:sp>
    </p:spTree>
    <p:extLst>
      <p:ext uri="{BB962C8B-B14F-4D97-AF65-F5344CB8AC3E}">
        <p14:creationId xmlns:p14="http://schemas.microsoft.com/office/powerpoint/2010/main" val="183025982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F03D9-888E-AE34-774D-FABB7627B5D5}"/>
              </a:ext>
            </a:extLst>
          </p:cNvPr>
          <p:cNvSpPr>
            <a:spLocks noGrp="1"/>
          </p:cNvSpPr>
          <p:nvPr>
            <p:ph type="title"/>
          </p:nvPr>
        </p:nvSpPr>
        <p:spPr/>
        <p:txBody>
          <a:bodyPr/>
          <a:lstStyle/>
          <a:p>
            <a:r>
              <a:rPr lang="en-US" b="1" dirty="0">
                <a:solidFill>
                  <a:schemeClr val="accent2"/>
                </a:solidFill>
              </a:rPr>
              <a:t>Discussion Points</a:t>
            </a:r>
            <a:endParaRPr lang="en-US" dirty="0"/>
          </a:p>
        </p:txBody>
      </p:sp>
      <p:sp>
        <p:nvSpPr>
          <p:cNvPr id="3" name="Content Placeholder 2">
            <a:extLst>
              <a:ext uri="{FF2B5EF4-FFF2-40B4-BE49-F238E27FC236}">
                <a16:creationId xmlns:a16="http://schemas.microsoft.com/office/drawing/2014/main" id="{AD5FBEB4-A2B4-F4E2-4700-2DF0F6E5E17E}"/>
              </a:ext>
            </a:extLst>
          </p:cNvPr>
          <p:cNvSpPr>
            <a:spLocks noGrp="1"/>
          </p:cNvSpPr>
          <p:nvPr>
            <p:ph idx="1"/>
          </p:nvPr>
        </p:nvSpPr>
        <p:spPr/>
        <p:txBody>
          <a:bodyPr/>
          <a:lstStyle/>
          <a:p>
            <a:r>
              <a:rPr lang="en-US" dirty="0"/>
              <a:t>Dr. Peter Melchior’s discussion</a:t>
            </a:r>
          </a:p>
          <a:p>
            <a:pPr marL="0" indent="0">
              <a:buNone/>
            </a:pPr>
            <a:endParaRPr lang="en-US" dirty="0"/>
          </a:p>
          <a:p>
            <a:r>
              <a:rPr lang="en-US" dirty="0"/>
              <a:t>Manage a slot for Louisa to present her poster for EGU</a:t>
            </a:r>
          </a:p>
          <a:p>
            <a:pPr marL="0" indent="0">
              <a:buNone/>
            </a:pPr>
            <a:endParaRPr lang="en-US" dirty="0"/>
          </a:p>
          <a:p>
            <a:r>
              <a:rPr lang="en-US" dirty="0"/>
              <a:t>Title for my poster : Last Slide in the presentation</a:t>
            </a:r>
          </a:p>
          <a:p>
            <a:endParaRPr lang="en-US" dirty="0"/>
          </a:p>
          <a:p>
            <a:r>
              <a:rPr lang="en-US" dirty="0"/>
              <a:t>Preparation for my CEE 509 poster </a:t>
            </a:r>
          </a:p>
          <a:p>
            <a:pPr marL="0" indent="0">
              <a:buNone/>
            </a:pPr>
            <a:endParaRPr lang="en-US" dirty="0"/>
          </a:p>
          <a:p>
            <a:endParaRPr lang="en-US" dirty="0"/>
          </a:p>
          <a:p>
            <a:pPr marL="0" indent="0">
              <a:buNone/>
            </a:pPr>
            <a:endParaRPr lang="en-US" dirty="0"/>
          </a:p>
        </p:txBody>
      </p:sp>
    </p:spTree>
    <p:extLst>
      <p:ext uri="{BB962C8B-B14F-4D97-AF65-F5344CB8AC3E}">
        <p14:creationId xmlns:p14="http://schemas.microsoft.com/office/powerpoint/2010/main" val="16992508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254B4-57AD-C3EE-3345-6950B551592E}"/>
              </a:ext>
            </a:extLst>
          </p:cNvPr>
          <p:cNvSpPr>
            <a:spLocks noGrp="1"/>
          </p:cNvSpPr>
          <p:nvPr>
            <p:ph type="title"/>
          </p:nvPr>
        </p:nvSpPr>
        <p:spPr/>
        <p:txBody>
          <a:bodyPr/>
          <a:lstStyle/>
          <a:p>
            <a:r>
              <a:rPr lang="en-US" b="1" dirty="0">
                <a:solidFill>
                  <a:schemeClr val="accent2"/>
                </a:solidFill>
              </a:rPr>
              <a:t>Discussion Points</a:t>
            </a:r>
            <a:endParaRPr lang="en-US" dirty="0"/>
          </a:p>
        </p:txBody>
      </p:sp>
      <p:sp>
        <p:nvSpPr>
          <p:cNvPr id="3" name="Content Placeholder 2">
            <a:extLst>
              <a:ext uri="{FF2B5EF4-FFF2-40B4-BE49-F238E27FC236}">
                <a16:creationId xmlns:a16="http://schemas.microsoft.com/office/drawing/2014/main" id="{66DBC765-8E31-7262-4EB9-453FE4B65B27}"/>
              </a:ext>
            </a:extLst>
          </p:cNvPr>
          <p:cNvSpPr>
            <a:spLocks noGrp="1"/>
          </p:cNvSpPr>
          <p:nvPr>
            <p:ph idx="1"/>
          </p:nvPr>
        </p:nvSpPr>
        <p:spPr/>
        <p:txBody>
          <a:bodyPr/>
          <a:lstStyle/>
          <a:p>
            <a:r>
              <a:rPr lang="en-US" dirty="0"/>
              <a:t>Certificate for APC 523/524 </a:t>
            </a:r>
          </a:p>
          <a:p>
            <a:endParaRPr lang="en-US" dirty="0"/>
          </a:p>
          <a:p>
            <a:endParaRPr lang="en-US" dirty="0"/>
          </a:p>
        </p:txBody>
      </p:sp>
    </p:spTree>
    <p:extLst>
      <p:ext uri="{BB962C8B-B14F-4D97-AF65-F5344CB8AC3E}">
        <p14:creationId xmlns:p14="http://schemas.microsoft.com/office/powerpoint/2010/main" val="3187660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A9EC2-FE36-F960-0938-15436DF598BB}"/>
              </a:ext>
            </a:extLst>
          </p:cNvPr>
          <p:cNvSpPr>
            <a:spLocks noGrp="1"/>
          </p:cNvSpPr>
          <p:nvPr>
            <p:ph type="title"/>
          </p:nvPr>
        </p:nvSpPr>
        <p:spPr/>
        <p:txBody>
          <a:bodyPr/>
          <a:lstStyle/>
          <a:p>
            <a:r>
              <a:rPr lang="en-US" b="1" dirty="0">
                <a:solidFill>
                  <a:schemeClr val="accent2"/>
                </a:solidFill>
              </a:rPr>
              <a:t>CEE 509: Poster</a:t>
            </a:r>
            <a:endParaRPr lang="en-US" dirty="0"/>
          </a:p>
        </p:txBody>
      </p:sp>
      <p:sp>
        <p:nvSpPr>
          <p:cNvPr id="3" name="Content Placeholder 2">
            <a:extLst>
              <a:ext uri="{FF2B5EF4-FFF2-40B4-BE49-F238E27FC236}">
                <a16:creationId xmlns:a16="http://schemas.microsoft.com/office/drawing/2014/main" id="{6537FCA6-4D53-D27A-4E2A-7A85985F8F15}"/>
              </a:ext>
            </a:extLst>
          </p:cNvPr>
          <p:cNvSpPr>
            <a:spLocks noGrp="1"/>
          </p:cNvSpPr>
          <p:nvPr>
            <p:ph idx="1"/>
          </p:nvPr>
        </p:nvSpPr>
        <p:spPr/>
        <p:txBody>
          <a:bodyPr/>
          <a:lstStyle/>
          <a:p>
            <a:r>
              <a:rPr lang="en-US" b="0" i="0" u="none" strike="noStrike" dirty="0">
                <a:solidFill>
                  <a:srgbClr val="000000"/>
                </a:solidFill>
                <a:effectLst/>
                <a:latin typeface="-webkit-standard"/>
              </a:rPr>
              <a:t>Simulation-Based Inference for Estimating  Manning’s Roughness Parameters in the ParFlow Hydrologic Model</a:t>
            </a:r>
          </a:p>
          <a:p>
            <a:r>
              <a:rPr lang="en-US" dirty="0">
                <a:solidFill>
                  <a:srgbClr val="000000"/>
                </a:solidFill>
                <a:latin typeface="-webkit-standard"/>
              </a:rPr>
              <a:t>Estimating Manning’s Parameters in ParFlow Model using Simulation Based Inference (SBI)</a:t>
            </a:r>
          </a:p>
          <a:p>
            <a:r>
              <a:rPr lang="en-US" b="0" i="0" u="none" strike="noStrike" dirty="0">
                <a:solidFill>
                  <a:srgbClr val="000000"/>
                </a:solidFill>
                <a:effectLst/>
                <a:latin typeface="-webkit-standard"/>
              </a:rPr>
              <a:t>Using Simulation-Based Inference to Estimate Manning’s Parameters in the ParFlow Model</a:t>
            </a:r>
          </a:p>
          <a:p>
            <a:r>
              <a:rPr lang="en-US" b="0" i="0" u="none" strike="noStrike" dirty="0">
                <a:solidFill>
                  <a:srgbClr val="000000"/>
                </a:solidFill>
                <a:effectLst/>
                <a:latin typeface="-webkit-standard"/>
              </a:rPr>
              <a:t>Estimate Manning’s Parameters in the ParFlow Model with Simulation-Based Inference (SBI)</a:t>
            </a:r>
            <a:endParaRPr lang="en-US" dirty="0">
              <a:solidFill>
                <a:srgbClr val="000000"/>
              </a:solidFill>
              <a:latin typeface="-webkit-standard"/>
            </a:endParaRPr>
          </a:p>
          <a:p>
            <a:endParaRPr lang="en-US" b="0" i="0" u="none" strike="noStrike" dirty="0">
              <a:solidFill>
                <a:srgbClr val="000000"/>
              </a:solidFill>
              <a:effectLst/>
              <a:latin typeface="-webkit-standard"/>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41247460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9816-C46D-3045-D40C-4016A649972F}"/>
              </a:ext>
            </a:extLst>
          </p:cNvPr>
          <p:cNvSpPr>
            <a:spLocks noGrp="1"/>
          </p:cNvSpPr>
          <p:nvPr>
            <p:ph type="title"/>
          </p:nvPr>
        </p:nvSpPr>
        <p:spPr>
          <a:xfrm>
            <a:off x="838200" y="2103437"/>
            <a:ext cx="10515600" cy="1325563"/>
          </a:xfrm>
        </p:spPr>
        <p:txBody>
          <a:bodyPr/>
          <a:lstStyle/>
          <a:p>
            <a:pPr algn="ctr"/>
            <a:r>
              <a:rPr lang="en-US" b="1" dirty="0">
                <a:solidFill>
                  <a:schemeClr val="accent2"/>
                </a:solidFill>
              </a:rPr>
              <a:t>Update Research</a:t>
            </a:r>
            <a:br>
              <a:rPr lang="en-US" b="1" dirty="0">
                <a:solidFill>
                  <a:schemeClr val="accent2"/>
                </a:solidFill>
              </a:rPr>
            </a:br>
            <a:r>
              <a:rPr lang="en-US" b="1" dirty="0">
                <a:solidFill>
                  <a:schemeClr val="accent2"/>
                </a:solidFill>
              </a:rPr>
              <a:t>April 3, 2025</a:t>
            </a:r>
          </a:p>
        </p:txBody>
      </p:sp>
    </p:spTree>
    <p:extLst>
      <p:ext uri="{BB962C8B-B14F-4D97-AF65-F5344CB8AC3E}">
        <p14:creationId xmlns:p14="http://schemas.microsoft.com/office/powerpoint/2010/main" val="1726534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0F20-14B0-309F-6306-F61CB34E797B}"/>
              </a:ext>
            </a:extLst>
          </p:cNvPr>
          <p:cNvSpPr>
            <a:spLocks noGrp="1"/>
          </p:cNvSpPr>
          <p:nvPr>
            <p:ph type="title"/>
          </p:nvPr>
        </p:nvSpPr>
        <p:spPr/>
        <p:txBody>
          <a:bodyPr/>
          <a:lstStyle/>
          <a:p>
            <a:r>
              <a:rPr lang="en-US" b="1" dirty="0">
                <a:solidFill>
                  <a:schemeClr val="accent2"/>
                </a:solidFill>
              </a:rPr>
              <a:t>Summary</a:t>
            </a:r>
          </a:p>
        </p:txBody>
      </p:sp>
      <p:pic>
        <p:nvPicPr>
          <p:cNvPr id="4" name="Content Placeholder 4" descr="A diagram of a diagram&#10;&#10;Description automatically generated">
            <a:extLst>
              <a:ext uri="{FF2B5EF4-FFF2-40B4-BE49-F238E27FC236}">
                <a16:creationId xmlns:a16="http://schemas.microsoft.com/office/drawing/2014/main" id="{A5AAC987-DC19-6DE6-ED2A-D46571E5A8B6}"/>
              </a:ext>
            </a:extLst>
          </p:cNvPr>
          <p:cNvPicPr>
            <a:picLocks noGrp="1" noChangeAspect="1"/>
          </p:cNvPicPr>
          <p:nvPr>
            <p:ph idx="1"/>
          </p:nvPr>
        </p:nvPicPr>
        <p:blipFill>
          <a:blip r:embed="rId2"/>
          <a:stretch>
            <a:fillRect/>
          </a:stretch>
        </p:blipFill>
        <p:spPr>
          <a:xfrm>
            <a:off x="3006941" y="1690688"/>
            <a:ext cx="5258170" cy="4191000"/>
          </a:xfrm>
        </p:spPr>
      </p:pic>
    </p:spTree>
    <p:extLst>
      <p:ext uri="{BB962C8B-B14F-4D97-AF65-F5344CB8AC3E}">
        <p14:creationId xmlns:p14="http://schemas.microsoft.com/office/powerpoint/2010/main" val="706654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2085-9B3E-98BD-4435-785D2EE0DB41}"/>
              </a:ext>
            </a:extLst>
          </p:cNvPr>
          <p:cNvSpPr>
            <a:spLocks noGrp="1"/>
          </p:cNvSpPr>
          <p:nvPr>
            <p:ph type="title"/>
          </p:nvPr>
        </p:nvSpPr>
        <p:spPr>
          <a:xfrm>
            <a:off x="838200" y="2371479"/>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06-11-2024</a:t>
            </a:r>
            <a:endParaRPr lang="en-US" dirty="0"/>
          </a:p>
        </p:txBody>
      </p:sp>
    </p:spTree>
    <p:extLst>
      <p:ext uri="{BB962C8B-B14F-4D97-AF65-F5344CB8AC3E}">
        <p14:creationId xmlns:p14="http://schemas.microsoft.com/office/powerpoint/2010/main" val="647935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D8270A-816F-FC98-AFCC-38A7EF2461A8}"/>
              </a:ext>
            </a:extLst>
          </p:cNvPr>
          <p:cNvSpPr txBox="1"/>
          <p:nvPr/>
        </p:nvSpPr>
        <p:spPr>
          <a:xfrm>
            <a:off x="3331346" y="2721114"/>
            <a:ext cx="6094520" cy="707886"/>
          </a:xfrm>
          <a:prstGeom prst="rect">
            <a:avLst/>
          </a:prstGeom>
          <a:noFill/>
        </p:spPr>
        <p:txBody>
          <a:bodyPr wrap="square">
            <a:spAutoFit/>
          </a:bodyPr>
          <a:lstStyle/>
          <a:p>
            <a:r>
              <a:rPr lang="en-US" sz="4000" b="1" dirty="0">
                <a:solidFill>
                  <a:schemeClr val="accent2"/>
                </a:solidFill>
              </a:rPr>
              <a:t>Part 1: Collection of Data</a:t>
            </a:r>
            <a:endParaRPr lang="en-US" sz="4000" dirty="0"/>
          </a:p>
        </p:txBody>
      </p:sp>
    </p:spTree>
    <p:extLst>
      <p:ext uri="{BB962C8B-B14F-4D97-AF65-F5344CB8AC3E}">
        <p14:creationId xmlns:p14="http://schemas.microsoft.com/office/powerpoint/2010/main" val="3669637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B1CCD-5284-351E-F3AC-F01312FB9AAA}"/>
              </a:ext>
            </a:extLst>
          </p:cNvPr>
          <p:cNvSpPr>
            <a:spLocks noGrp="1"/>
          </p:cNvSpPr>
          <p:nvPr>
            <p:ph type="title"/>
          </p:nvPr>
        </p:nvSpPr>
        <p:spPr/>
        <p:txBody>
          <a:bodyPr/>
          <a:lstStyle/>
          <a:p>
            <a:r>
              <a:rPr lang="en-US" b="1" dirty="0">
                <a:solidFill>
                  <a:schemeClr val="accent2"/>
                </a:solidFill>
              </a:rPr>
              <a:t>Data Collection: Sources</a:t>
            </a:r>
            <a:endParaRPr lang="en-US" b="1" dirty="0"/>
          </a:p>
        </p:txBody>
      </p:sp>
      <p:sp>
        <p:nvSpPr>
          <p:cNvPr id="3" name="Content Placeholder 2">
            <a:extLst>
              <a:ext uri="{FF2B5EF4-FFF2-40B4-BE49-F238E27FC236}">
                <a16:creationId xmlns:a16="http://schemas.microsoft.com/office/drawing/2014/main" id="{D103DD66-6B09-E478-63E7-F4F409C10E53}"/>
              </a:ext>
            </a:extLst>
          </p:cNvPr>
          <p:cNvSpPr>
            <a:spLocks noGrp="1"/>
          </p:cNvSpPr>
          <p:nvPr>
            <p:ph idx="1"/>
          </p:nvPr>
        </p:nvSpPr>
        <p:spPr/>
        <p:txBody>
          <a:bodyPr/>
          <a:lstStyle/>
          <a:p>
            <a:r>
              <a:rPr lang="en-US" b="0" i="0" u="none" strike="noStrike" dirty="0">
                <a:solidFill>
                  <a:srgbClr val="000000"/>
                </a:solidFill>
                <a:effectLst/>
                <a:latin typeface="Aptos" panose="020B0004020202020204" pitchFamily="34" charset="0"/>
              </a:rPr>
              <a:t>Collecting data from ParFlow-CLM simulations alongside observational data from </a:t>
            </a:r>
            <a:r>
              <a:rPr lang="en-US" b="0" i="0" u="none" strike="noStrike" dirty="0" err="1">
                <a:solidFill>
                  <a:srgbClr val="000000"/>
                </a:solidFill>
                <a:effectLst/>
                <a:latin typeface="Aptos" panose="020B0004020202020204" pitchFamily="34" charset="0"/>
              </a:rPr>
              <a:t>AmeriFlux</a:t>
            </a:r>
            <a:r>
              <a:rPr lang="en-US" b="0" i="0" u="none" strike="noStrike" dirty="0">
                <a:solidFill>
                  <a:srgbClr val="000000"/>
                </a:solidFill>
                <a:effectLst/>
                <a:latin typeface="Aptos" panose="020B0004020202020204" pitchFamily="34" charset="0"/>
              </a:rPr>
              <a:t> provides a realistic range of possible values. By incorporating observational data to the simulated data range, we achieve a closer convergence to real-world values, enhancing the accuracy and reliability of the model</a:t>
            </a:r>
            <a:endParaRPr lang="en-US" dirty="0">
              <a:latin typeface="Aptos" panose="020B0004020202020204" pitchFamily="34" charset="0"/>
            </a:endParaRPr>
          </a:p>
          <a:p>
            <a:pPr marL="0" indent="0">
              <a:buNone/>
            </a:pPr>
            <a:endParaRPr lang="en-US" dirty="0"/>
          </a:p>
        </p:txBody>
      </p:sp>
    </p:spTree>
    <p:extLst>
      <p:ext uri="{BB962C8B-B14F-4D97-AF65-F5344CB8AC3E}">
        <p14:creationId xmlns:p14="http://schemas.microsoft.com/office/powerpoint/2010/main" val="3498575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CE37C-C2B2-003F-0EB1-4CFFA599D94D}"/>
              </a:ext>
            </a:extLst>
          </p:cNvPr>
          <p:cNvSpPr>
            <a:spLocks noGrp="1"/>
          </p:cNvSpPr>
          <p:nvPr>
            <p:ph type="title"/>
          </p:nvPr>
        </p:nvSpPr>
        <p:spPr/>
        <p:txBody>
          <a:bodyPr/>
          <a:lstStyle/>
          <a:p>
            <a:r>
              <a:rPr lang="en-US" b="1" dirty="0">
                <a:solidFill>
                  <a:schemeClr val="accent2"/>
                </a:solidFill>
              </a:rPr>
              <a:t>Time Series Resolution </a:t>
            </a:r>
            <a:endParaRPr lang="en-US" b="1" dirty="0"/>
          </a:p>
        </p:txBody>
      </p:sp>
      <p:sp>
        <p:nvSpPr>
          <p:cNvPr id="3" name="Content Placeholder 2">
            <a:extLst>
              <a:ext uri="{FF2B5EF4-FFF2-40B4-BE49-F238E27FC236}">
                <a16:creationId xmlns:a16="http://schemas.microsoft.com/office/drawing/2014/main" id="{AE570000-FC3F-A37C-5AB4-73C49AC1701F}"/>
              </a:ext>
            </a:extLst>
          </p:cNvPr>
          <p:cNvSpPr>
            <a:spLocks noGrp="1"/>
          </p:cNvSpPr>
          <p:nvPr>
            <p:ph idx="1"/>
          </p:nvPr>
        </p:nvSpPr>
        <p:spPr/>
        <p:txBody>
          <a:bodyPr/>
          <a:lstStyle/>
          <a:p>
            <a:pPr marL="0" indent="0" algn="just">
              <a:buNone/>
            </a:pPr>
            <a:r>
              <a:rPr lang="en-US" b="0" i="0" u="none" strike="noStrike" dirty="0">
                <a:solidFill>
                  <a:srgbClr val="000000"/>
                </a:solidFill>
                <a:effectLst/>
                <a:latin typeface="Aptos" panose="020B0004020202020204" pitchFamily="34" charset="0"/>
              </a:rPr>
              <a:t>An hourly time series can capture the fluctuations in latent heat throughout the day. It allows for a more precise analysis of the relationships between latent heat and environmental factors influencing its behavior.</a:t>
            </a:r>
            <a:endParaRPr lang="en-US" dirty="0">
              <a:solidFill>
                <a:srgbClr val="000000"/>
              </a:solidFill>
              <a:latin typeface="Aptos" panose="020B0004020202020204" pitchFamily="34" charset="0"/>
            </a:endParaRP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br>
              <a:rPr lang="en-US" dirty="0"/>
            </a:br>
            <a:endParaRPr lang="en-US" dirty="0"/>
          </a:p>
          <a:p>
            <a:pPr marL="0" indent="0">
              <a:buNone/>
            </a:pPr>
            <a:endParaRPr lang="en-US" dirty="0"/>
          </a:p>
        </p:txBody>
      </p:sp>
    </p:spTree>
    <p:extLst>
      <p:ext uri="{BB962C8B-B14F-4D97-AF65-F5344CB8AC3E}">
        <p14:creationId xmlns:p14="http://schemas.microsoft.com/office/powerpoint/2010/main" val="3614618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6B5CC72-BCE1-732A-9252-C9ECD8E06B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2CA83A-3007-4045-BBBC-FF64848CCD7B}"/>
              </a:ext>
            </a:extLst>
          </p:cNvPr>
          <p:cNvSpPr>
            <a:spLocks noGrp="1"/>
          </p:cNvSpPr>
          <p:nvPr>
            <p:ph type="ctrTitle"/>
          </p:nvPr>
        </p:nvSpPr>
        <p:spPr>
          <a:xfrm>
            <a:off x="7592291" y="2834627"/>
            <a:ext cx="5865091" cy="1457113"/>
          </a:xfrm>
        </p:spPr>
        <p:txBody>
          <a:bodyPr>
            <a:normAutofit fontScale="90000"/>
          </a:bodyPr>
          <a:lstStyle/>
          <a:p>
            <a:br>
              <a:rPr lang="en-US" dirty="0"/>
            </a:br>
            <a:endParaRPr lang="en-US" dirty="0"/>
          </a:p>
        </p:txBody>
      </p:sp>
      <p:pic>
        <p:nvPicPr>
          <p:cNvPr id="1026" name="Picture 2" descr="Princeton University Logo, symbol, meaning, history, PNG, brand">
            <a:extLst>
              <a:ext uri="{FF2B5EF4-FFF2-40B4-BE49-F238E27FC236}">
                <a16:creationId xmlns:a16="http://schemas.microsoft.com/office/drawing/2014/main" id="{B98C34D3-710A-F103-DD40-DB9A8BF2A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323" y="347510"/>
            <a:ext cx="2519219" cy="14558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3D88AD-0B57-EE25-9EA3-8889B265EB54}"/>
              </a:ext>
            </a:extLst>
          </p:cNvPr>
          <p:cNvSpPr txBox="1"/>
          <p:nvPr/>
        </p:nvSpPr>
        <p:spPr>
          <a:xfrm>
            <a:off x="2910479" y="2627670"/>
            <a:ext cx="6765636" cy="707886"/>
          </a:xfrm>
          <a:prstGeom prst="rect">
            <a:avLst/>
          </a:prstGeom>
          <a:noFill/>
        </p:spPr>
        <p:txBody>
          <a:bodyPr wrap="square">
            <a:spAutoFit/>
          </a:bodyPr>
          <a:lstStyle/>
          <a:p>
            <a:pPr algn="ctr"/>
            <a:r>
              <a:rPr lang="en-US" sz="4000" b="1" dirty="0"/>
              <a:t>Individual Meeting</a:t>
            </a:r>
          </a:p>
        </p:txBody>
      </p:sp>
      <p:sp>
        <p:nvSpPr>
          <p:cNvPr id="6" name="TextBox 5">
            <a:extLst>
              <a:ext uri="{FF2B5EF4-FFF2-40B4-BE49-F238E27FC236}">
                <a16:creationId xmlns:a16="http://schemas.microsoft.com/office/drawing/2014/main" id="{19DD5E70-0E8F-135B-A1E5-AF80353CA086}"/>
              </a:ext>
            </a:extLst>
          </p:cNvPr>
          <p:cNvSpPr txBox="1"/>
          <p:nvPr/>
        </p:nvSpPr>
        <p:spPr>
          <a:xfrm>
            <a:off x="-390617" y="4682846"/>
            <a:ext cx="11296072" cy="461665"/>
          </a:xfrm>
          <a:prstGeom prst="rect">
            <a:avLst/>
          </a:prstGeom>
          <a:noFill/>
        </p:spPr>
        <p:txBody>
          <a:bodyPr wrap="square" rtlCol="0">
            <a:spAutoFit/>
          </a:bodyPr>
          <a:lstStyle/>
          <a:p>
            <a:r>
              <a:rPr lang="en-US" dirty="0"/>
              <a:t>					 	</a:t>
            </a:r>
            <a:r>
              <a:rPr lang="en-US" sz="2400" dirty="0"/>
              <a:t>Year 2024 -2025</a:t>
            </a:r>
            <a:endParaRPr lang="en-US" dirty="0"/>
          </a:p>
        </p:txBody>
      </p:sp>
    </p:spTree>
    <p:extLst>
      <p:ext uri="{BB962C8B-B14F-4D97-AF65-F5344CB8AC3E}">
        <p14:creationId xmlns:p14="http://schemas.microsoft.com/office/powerpoint/2010/main" val="2981054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56B78-69ED-DE64-48FF-98BE2156D29E}"/>
              </a:ext>
            </a:extLst>
          </p:cNvPr>
          <p:cNvSpPr>
            <a:spLocks noGrp="1"/>
          </p:cNvSpPr>
          <p:nvPr>
            <p:ph type="title"/>
          </p:nvPr>
        </p:nvSpPr>
        <p:spPr/>
        <p:txBody>
          <a:bodyPr/>
          <a:lstStyle/>
          <a:p>
            <a:r>
              <a:rPr lang="en-US" b="1" dirty="0">
                <a:solidFill>
                  <a:schemeClr val="accent2"/>
                </a:solidFill>
              </a:rPr>
              <a:t>Location: Influencing Factors</a:t>
            </a:r>
            <a:endParaRPr lang="en-US" b="1" dirty="0"/>
          </a:p>
        </p:txBody>
      </p:sp>
      <p:sp>
        <p:nvSpPr>
          <p:cNvPr id="3" name="Content Placeholder 2">
            <a:extLst>
              <a:ext uri="{FF2B5EF4-FFF2-40B4-BE49-F238E27FC236}">
                <a16:creationId xmlns:a16="http://schemas.microsoft.com/office/drawing/2014/main" id="{B74137C7-DAF7-B751-9C2F-19C07A462F58}"/>
              </a:ext>
            </a:extLst>
          </p:cNvPr>
          <p:cNvSpPr>
            <a:spLocks noGrp="1"/>
          </p:cNvSpPr>
          <p:nvPr>
            <p:ph idx="1"/>
          </p:nvPr>
        </p:nvSpPr>
        <p:spPr/>
        <p:txBody>
          <a:bodyPr/>
          <a:lstStyle/>
          <a:p>
            <a:pPr marL="0" indent="0" algn="just">
              <a:buNone/>
            </a:pPr>
            <a:r>
              <a:rPr lang="en-US" b="1" dirty="0">
                <a:solidFill>
                  <a:schemeClr val="accent2"/>
                </a:solidFill>
              </a:rPr>
              <a:t>Air Temperature: </a:t>
            </a:r>
            <a:r>
              <a:rPr lang="en-US" b="0" i="0" u="none" strike="noStrike" dirty="0">
                <a:solidFill>
                  <a:srgbClr val="000000"/>
                </a:solidFill>
                <a:effectLst/>
                <a:latin typeface="-webkit-standard"/>
              </a:rPr>
              <a:t>Higher air temperatures increase the rate of evaporation and transpiration.</a:t>
            </a:r>
            <a:endParaRPr lang="en-US" b="1" dirty="0">
              <a:solidFill>
                <a:schemeClr val="accent2"/>
              </a:solidFill>
            </a:endParaRPr>
          </a:p>
          <a:p>
            <a:pPr marL="0" indent="0" algn="just">
              <a:buNone/>
            </a:pPr>
            <a:r>
              <a:rPr lang="en-US" b="1" dirty="0">
                <a:solidFill>
                  <a:schemeClr val="accent2"/>
                </a:solidFill>
              </a:rPr>
              <a:t>Humidity Levels: </a:t>
            </a:r>
            <a:r>
              <a:rPr lang="en-US" b="0" i="0" u="none" strike="noStrike" dirty="0">
                <a:solidFill>
                  <a:srgbClr val="000000"/>
                </a:solidFill>
                <a:effectLst/>
                <a:latin typeface="-webkit-standard"/>
              </a:rPr>
              <a:t>When the air is saturated with moisture, less evaporation occurs.</a:t>
            </a:r>
            <a:endParaRPr lang="en-US" b="1" dirty="0">
              <a:solidFill>
                <a:schemeClr val="accent2"/>
              </a:solidFill>
            </a:endParaRPr>
          </a:p>
          <a:p>
            <a:pPr marL="0" indent="0" algn="just">
              <a:buNone/>
            </a:pPr>
            <a:r>
              <a:rPr lang="en-US" b="1" dirty="0">
                <a:solidFill>
                  <a:schemeClr val="accent2"/>
                </a:solidFill>
              </a:rPr>
              <a:t>Wind Speed: </a:t>
            </a:r>
            <a:r>
              <a:rPr lang="en-US" b="0" i="0" u="none" strike="noStrike" dirty="0">
                <a:solidFill>
                  <a:srgbClr val="000000"/>
                </a:solidFill>
                <a:effectLst/>
              </a:rPr>
              <a:t>Wind enhances evaporation by removing saturated air and replacing it with drier air, allowing more moisture to evaporate.</a:t>
            </a:r>
          </a:p>
          <a:p>
            <a:pPr marL="0" indent="0" algn="just">
              <a:buNone/>
            </a:pPr>
            <a:endParaRPr lang="en-US" dirty="0"/>
          </a:p>
          <a:p>
            <a:endParaRPr lang="en-US" dirty="0"/>
          </a:p>
          <a:p>
            <a:endParaRPr lang="en-US" dirty="0"/>
          </a:p>
        </p:txBody>
      </p:sp>
    </p:spTree>
    <p:extLst>
      <p:ext uri="{BB962C8B-B14F-4D97-AF65-F5344CB8AC3E}">
        <p14:creationId xmlns:p14="http://schemas.microsoft.com/office/powerpoint/2010/main" val="3998479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6EDDB-27AE-4FD7-50B9-E1C3D1E3DB5E}"/>
              </a:ext>
            </a:extLst>
          </p:cNvPr>
          <p:cNvSpPr>
            <a:spLocks noGrp="1"/>
          </p:cNvSpPr>
          <p:nvPr>
            <p:ph idx="1"/>
          </p:nvPr>
        </p:nvSpPr>
        <p:spPr>
          <a:xfrm>
            <a:off x="838200" y="946736"/>
            <a:ext cx="10515600" cy="4351338"/>
          </a:xfrm>
        </p:spPr>
        <p:txBody>
          <a:bodyPr/>
          <a:lstStyle/>
          <a:p>
            <a:pPr marL="0" indent="0" algn="just">
              <a:buNone/>
            </a:pPr>
            <a:r>
              <a:rPr lang="en-US" b="1" dirty="0">
                <a:solidFill>
                  <a:schemeClr val="accent2"/>
                </a:solidFill>
              </a:rPr>
              <a:t>Soil Moisture: </a:t>
            </a:r>
            <a:r>
              <a:rPr lang="en-US" b="0" i="0" u="none" strike="noStrike" dirty="0">
                <a:solidFill>
                  <a:srgbClr val="000000"/>
                </a:solidFill>
                <a:effectLst/>
                <a:latin typeface="-webkit-standard"/>
              </a:rPr>
              <a:t>Wet soils allow more water to evaporate, leading to higher latent heat fluxes.</a:t>
            </a:r>
          </a:p>
          <a:p>
            <a:pPr marL="0" indent="0" algn="just">
              <a:buNone/>
            </a:pPr>
            <a:endParaRPr lang="en-US" b="1" dirty="0">
              <a:solidFill>
                <a:schemeClr val="accent2"/>
              </a:solidFill>
            </a:endParaRPr>
          </a:p>
          <a:p>
            <a:pPr marL="0" indent="0" algn="just">
              <a:buNone/>
            </a:pPr>
            <a:r>
              <a:rPr lang="en-US" b="1" dirty="0">
                <a:solidFill>
                  <a:schemeClr val="accent2"/>
                </a:solidFill>
              </a:rPr>
              <a:t>Solar radiation: </a:t>
            </a:r>
            <a:r>
              <a:rPr lang="en-US" b="0" i="0" u="none" strike="noStrike" dirty="0">
                <a:solidFill>
                  <a:srgbClr val="000000"/>
                </a:solidFill>
                <a:effectLst/>
                <a:latin typeface="-webkit-standard"/>
              </a:rPr>
              <a:t>Solar radiation is the primary energy source for evaporation and transpiration. High radiation levels increase surface temperature, leading to more evaporation.</a:t>
            </a:r>
          </a:p>
          <a:p>
            <a:pPr marL="0" indent="0" algn="just">
              <a:buNone/>
            </a:pPr>
            <a:endParaRPr lang="en-US" dirty="0">
              <a:solidFill>
                <a:srgbClr val="000000"/>
              </a:solidFill>
              <a:latin typeface="-webkit-standard"/>
            </a:endParaRPr>
          </a:p>
          <a:p>
            <a:pPr marL="0" indent="0" algn="just">
              <a:buNone/>
            </a:pPr>
            <a:endParaRPr lang="en-US" dirty="0"/>
          </a:p>
        </p:txBody>
      </p:sp>
    </p:spTree>
    <p:extLst>
      <p:ext uri="{BB962C8B-B14F-4D97-AF65-F5344CB8AC3E}">
        <p14:creationId xmlns:p14="http://schemas.microsoft.com/office/powerpoint/2010/main" val="3435243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3E03548-EEA1-EE49-1720-40ECB7C971EA}"/>
              </a:ext>
            </a:extLst>
          </p:cNvPr>
          <p:cNvSpPr>
            <a:spLocks noGrp="1"/>
          </p:cNvSpPr>
          <p:nvPr>
            <p:ph idx="1"/>
          </p:nvPr>
        </p:nvSpPr>
        <p:spPr>
          <a:xfrm>
            <a:off x="767179" y="804693"/>
            <a:ext cx="10515600" cy="4351338"/>
          </a:xfrm>
        </p:spPr>
        <p:txBody>
          <a:bodyPr/>
          <a:lstStyle/>
          <a:p>
            <a:pPr marL="0" indent="0" algn="just">
              <a:buNone/>
            </a:pPr>
            <a:r>
              <a:rPr lang="en-US" b="1" dirty="0">
                <a:solidFill>
                  <a:schemeClr val="accent2"/>
                </a:solidFill>
              </a:rPr>
              <a:t>Soil Moisture: </a:t>
            </a:r>
            <a:r>
              <a:rPr lang="en-US" b="0" i="0" u="none" strike="noStrike" dirty="0">
                <a:solidFill>
                  <a:srgbClr val="000000"/>
                </a:solidFill>
                <a:effectLst/>
                <a:latin typeface="-webkit-standard"/>
              </a:rPr>
              <a:t>Wet soils allow more water to evaporate, leading to higher latent heat fluxes.</a:t>
            </a:r>
          </a:p>
          <a:p>
            <a:pPr marL="0" indent="0" algn="just">
              <a:buNone/>
            </a:pPr>
            <a:endParaRPr lang="en-US" b="1" dirty="0">
              <a:solidFill>
                <a:schemeClr val="accent2"/>
              </a:solidFill>
            </a:endParaRPr>
          </a:p>
          <a:p>
            <a:pPr marL="0" indent="0" algn="just">
              <a:buNone/>
            </a:pPr>
            <a:r>
              <a:rPr lang="en-US" b="1" dirty="0">
                <a:solidFill>
                  <a:schemeClr val="accent2"/>
                </a:solidFill>
              </a:rPr>
              <a:t>Solar radiation: </a:t>
            </a:r>
            <a:r>
              <a:rPr lang="en-US" b="0" i="0" u="none" strike="noStrike" dirty="0">
                <a:solidFill>
                  <a:srgbClr val="000000"/>
                </a:solidFill>
                <a:effectLst/>
                <a:latin typeface="-webkit-standard"/>
              </a:rPr>
              <a:t>Solar radiation is the primary energy source for evaporation and transpiration. High radiation levels increase surface temperature, leading to more evaporation.</a:t>
            </a:r>
          </a:p>
          <a:p>
            <a:pPr marL="0" indent="0" algn="just">
              <a:buNone/>
            </a:pPr>
            <a:endParaRPr lang="en-US" dirty="0">
              <a:solidFill>
                <a:srgbClr val="000000"/>
              </a:solidFill>
              <a:latin typeface="-webkit-standard"/>
            </a:endParaRPr>
          </a:p>
          <a:p>
            <a:pPr marL="0" indent="0" algn="just">
              <a:buNone/>
            </a:pPr>
            <a:endParaRPr lang="en-US" dirty="0"/>
          </a:p>
          <a:p>
            <a:pPr marL="0" indent="0">
              <a:buNone/>
            </a:pPr>
            <a:endParaRPr lang="en-US" dirty="0"/>
          </a:p>
        </p:txBody>
      </p:sp>
    </p:spTree>
    <p:extLst>
      <p:ext uri="{BB962C8B-B14F-4D97-AF65-F5344CB8AC3E}">
        <p14:creationId xmlns:p14="http://schemas.microsoft.com/office/powerpoint/2010/main" val="1921246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ECC3-3EAB-769F-03EE-09D71A926C0B}"/>
              </a:ext>
            </a:extLst>
          </p:cNvPr>
          <p:cNvSpPr>
            <a:spLocks noGrp="1"/>
          </p:cNvSpPr>
          <p:nvPr>
            <p:ph type="title"/>
          </p:nvPr>
        </p:nvSpPr>
        <p:spPr/>
        <p:txBody>
          <a:bodyPr/>
          <a:lstStyle/>
          <a:p>
            <a:r>
              <a:rPr lang="en-US" b="1" dirty="0">
                <a:solidFill>
                  <a:schemeClr val="accent2"/>
                </a:solidFill>
              </a:rPr>
              <a:t>Location: Environmental Conditions</a:t>
            </a:r>
          </a:p>
        </p:txBody>
      </p:sp>
      <p:sp>
        <p:nvSpPr>
          <p:cNvPr id="3" name="Content Placeholder 2">
            <a:extLst>
              <a:ext uri="{FF2B5EF4-FFF2-40B4-BE49-F238E27FC236}">
                <a16:creationId xmlns:a16="http://schemas.microsoft.com/office/drawing/2014/main" id="{6942570A-AAF3-2B69-5776-3E08B2DBAEB5}"/>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Environmental conditions for each location are checked using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data before running ParFlow-CLM. This ensures that we capture the full range of variability, allowing for an accurate representation of latent heat across different scenarios.</a:t>
            </a:r>
          </a:p>
          <a:p>
            <a:pPr marL="0" indent="0">
              <a:buNone/>
            </a:pPr>
            <a:endParaRPr lang="en-US" dirty="0"/>
          </a:p>
        </p:txBody>
      </p:sp>
    </p:spTree>
    <p:extLst>
      <p:ext uri="{BB962C8B-B14F-4D97-AF65-F5344CB8AC3E}">
        <p14:creationId xmlns:p14="http://schemas.microsoft.com/office/powerpoint/2010/main" val="94736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8772D-366B-0D99-E148-1B1E9829A817}"/>
              </a:ext>
            </a:extLst>
          </p:cNvPr>
          <p:cNvSpPr>
            <a:spLocks noGrp="1"/>
          </p:cNvSpPr>
          <p:nvPr>
            <p:ph type="title"/>
          </p:nvPr>
        </p:nvSpPr>
        <p:spPr/>
        <p:txBody>
          <a:bodyPr/>
          <a:lstStyle/>
          <a:p>
            <a:r>
              <a:rPr lang="en-US" b="1" dirty="0">
                <a:solidFill>
                  <a:schemeClr val="accent2"/>
                </a:solidFill>
              </a:rPr>
              <a:t>Location:  Ameriflux Selection</a:t>
            </a:r>
            <a:endParaRPr lang="en-US" b="1" dirty="0"/>
          </a:p>
        </p:txBody>
      </p:sp>
      <p:sp>
        <p:nvSpPr>
          <p:cNvPr id="3" name="Content Placeholder 2">
            <a:extLst>
              <a:ext uri="{FF2B5EF4-FFF2-40B4-BE49-F238E27FC236}">
                <a16:creationId xmlns:a16="http://schemas.microsoft.com/office/drawing/2014/main" id="{C6F99C75-25ED-0970-4173-53EB6BA251A3}"/>
              </a:ext>
            </a:extLst>
          </p:cNvPr>
          <p:cNvSpPr>
            <a:spLocks noGrp="1"/>
          </p:cNvSpPr>
          <p:nvPr>
            <p:ph idx="1"/>
          </p:nvPr>
        </p:nvSpPr>
        <p:spPr/>
        <p:txBody>
          <a:bodyPr/>
          <a:lstStyle/>
          <a:p>
            <a:pPr marL="0" indent="0" algn="just">
              <a:buNone/>
            </a:pPr>
            <a:r>
              <a:rPr lang="en-US" b="0" i="0" u="none" strike="noStrike" dirty="0">
                <a:solidFill>
                  <a:srgbClr val="000000"/>
                </a:solidFill>
                <a:effectLst/>
                <a:latin typeface="-webkit-standard"/>
              </a:rPr>
              <a:t>This approach influences the selection of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site IDs used for comparison with simulated data from ParFlow. When two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sites are located close to each other under similar conditions, only the site with the most extensive data will be selected, as it provides greater data and captures variability across multiple years.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107359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54DC9-E8F8-3862-6465-3A3E7EBD54EB}"/>
              </a:ext>
            </a:extLst>
          </p:cNvPr>
          <p:cNvSpPr>
            <a:spLocks noGrp="1"/>
          </p:cNvSpPr>
          <p:nvPr>
            <p:ph type="title"/>
          </p:nvPr>
        </p:nvSpPr>
        <p:spPr/>
        <p:txBody>
          <a:bodyPr/>
          <a:lstStyle/>
          <a:p>
            <a:r>
              <a:rPr lang="en-US" dirty="0">
                <a:solidFill>
                  <a:schemeClr val="accent2"/>
                </a:solidFill>
              </a:rPr>
              <a:t>Time Period : Selection </a:t>
            </a:r>
            <a:endParaRPr lang="en-US" dirty="0"/>
          </a:p>
        </p:txBody>
      </p:sp>
      <p:sp>
        <p:nvSpPr>
          <p:cNvPr id="3" name="Content Placeholder 2">
            <a:extLst>
              <a:ext uri="{FF2B5EF4-FFF2-40B4-BE49-F238E27FC236}">
                <a16:creationId xmlns:a16="http://schemas.microsoft.com/office/drawing/2014/main" id="{E537C99B-5E43-233D-CA62-6203B519A9CA}"/>
              </a:ext>
            </a:extLst>
          </p:cNvPr>
          <p:cNvSpPr>
            <a:spLocks noGrp="1"/>
          </p:cNvSpPr>
          <p:nvPr>
            <p:ph idx="1"/>
          </p:nvPr>
        </p:nvSpPr>
        <p:spPr/>
        <p:txBody>
          <a:bodyPr/>
          <a:lstStyle/>
          <a:p>
            <a:pPr marL="0" indent="0" algn="just">
              <a:buNone/>
            </a:pPr>
            <a:r>
              <a:rPr lang="en-US" dirty="0"/>
              <a:t>The fact that each Ameriflux site covers different time periods is indeed a source of bias when trying to represent latent heat values in a single histogram. This leads to over representation of certain conditions or timeframe and under representation of others, skewing frequency distribution of Latent Heat values.</a:t>
            </a:r>
          </a:p>
          <a:p>
            <a:pPr marL="0" indent="0" algn="just">
              <a:buNone/>
            </a:pPr>
            <a:endParaRPr lang="en-US" dirty="0"/>
          </a:p>
          <a:p>
            <a:pPr marL="0" indent="0" algn="just">
              <a:buNone/>
            </a:pPr>
            <a:r>
              <a:rPr lang="en-US" dirty="0">
                <a:solidFill>
                  <a:schemeClr val="accent2"/>
                </a:solidFill>
                <a:latin typeface="-webkit-standard"/>
              </a:rPr>
              <a:t>Proposed Solution: </a:t>
            </a:r>
            <a:r>
              <a:rPr lang="en-US" b="0" i="0" u="none" strike="noStrike" dirty="0">
                <a:solidFill>
                  <a:srgbClr val="000000"/>
                </a:solidFill>
                <a:effectLst/>
                <a:latin typeface="-webkit-standard"/>
              </a:rPr>
              <a:t>An approach to address bias due to differences in time periods is to assign a weight to each site based on its total number of observations.</a:t>
            </a:r>
            <a:endParaRPr lang="en-US" dirty="0"/>
          </a:p>
          <a:p>
            <a:pPr marL="0" indent="0">
              <a:buNone/>
            </a:pPr>
            <a:endParaRPr lang="en-US" dirty="0"/>
          </a:p>
        </p:txBody>
      </p:sp>
    </p:spTree>
    <p:extLst>
      <p:ext uri="{BB962C8B-B14F-4D97-AF65-F5344CB8AC3E}">
        <p14:creationId xmlns:p14="http://schemas.microsoft.com/office/powerpoint/2010/main" val="3766953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D826-2220-8D0A-5E44-C466C6B9BAE9}"/>
              </a:ext>
            </a:extLst>
          </p:cNvPr>
          <p:cNvSpPr>
            <a:spLocks noGrp="1"/>
          </p:cNvSpPr>
          <p:nvPr>
            <p:ph type="title"/>
          </p:nvPr>
        </p:nvSpPr>
        <p:spPr>
          <a:xfrm>
            <a:off x="3501501" y="2557910"/>
            <a:ext cx="10515600" cy="1325563"/>
          </a:xfrm>
        </p:spPr>
        <p:txBody>
          <a:bodyPr/>
          <a:lstStyle/>
          <a:p>
            <a:r>
              <a:rPr lang="en-US" b="1" dirty="0">
                <a:solidFill>
                  <a:schemeClr val="accent2"/>
                </a:solidFill>
              </a:rPr>
              <a:t>Part 2 : Quality of Data</a:t>
            </a:r>
            <a:endParaRPr lang="en-US" dirty="0"/>
          </a:p>
        </p:txBody>
      </p:sp>
    </p:spTree>
    <p:extLst>
      <p:ext uri="{BB962C8B-B14F-4D97-AF65-F5344CB8AC3E}">
        <p14:creationId xmlns:p14="http://schemas.microsoft.com/office/powerpoint/2010/main" val="3981709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6458F-6859-B722-3984-B6DBBB76AC3F}"/>
              </a:ext>
            </a:extLst>
          </p:cNvPr>
          <p:cNvSpPr>
            <a:spLocks noGrp="1"/>
          </p:cNvSpPr>
          <p:nvPr>
            <p:ph type="title"/>
          </p:nvPr>
        </p:nvSpPr>
        <p:spPr/>
        <p:txBody>
          <a:bodyPr/>
          <a:lstStyle/>
          <a:p>
            <a:r>
              <a:rPr lang="en-US" b="1" dirty="0">
                <a:solidFill>
                  <a:schemeClr val="accent2"/>
                </a:solidFill>
              </a:rPr>
              <a:t>Data Quality Assessment </a:t>
            </a:r>
            <a:endParaRPr lang="en-US" b="1" dirty="0"/>
          </a:p>
        </p:txBody>
      </p:sp>
      <p:sp>
        <p:nvSpPr>
          <p:cNvPr id="3" name="Content Placeholder 2">
            <a:extLst>
              <a:ext uri="{FF2B5EF4-FFF2-40B4-BE49-F238E27FC236}">
                <a16:creationId xmlns:a16="http://schemas.microsoft.com/office/drawing/2014/main" id="{0D1CD8C4-D553-5B3F-136D-8AC24EBDA540}"/>
              </a:ext>
            </a:extLst>
          </p:cNvPr>
          <p:cNvSpPr>
            <a:spLocks noGrp="1"/>
          </p:cNvSpPr>
          <p:nvPr>
            <p:ph idx="1"/>
          </p:nvPr>
        </p:nvSpPr>
        <p:spPr/>
        <p:txBody>
          <a:bodyPr/>
          <a:lstStyle/>
          <a:p>
            <a:r>
              <a:rPr lang="en-US" dirty="0"/>
              <a:t>Collecting Data From Ameriflux - US-Ne2 </a:t>
            </a:r>
          </a:p>
          <a:p>
            <a:r>
              <a:rPr lang="en-US" dirty="0"/>
              <a:t>Collecting Data From PFCLM RUN</a:t>
            </a:r>
          </a:p>
          <a:p>
            <a:r>
              <a:rPr lang="en-US" dirty="0"/>
              <a:t>Calculating the Difference Between Observed Data and ParFlow Model Output</a:t>
            </a:r>
          </a:p>
          <a:p>
            <a:r>
              <a:rPr lang="en-US" dirty="0"/>
              <a:t>Calculating the Percentage Error</a:t>
            </a:r>
          </a:p>
          <a:p>
            <a:r>
              <a:rPr lang="en-US" dirty="0"/>
              <a:t>Filtering the Data</a:t>
            </a:r>
          </a:p>
          <a:p>
            <a:r>
              <a:rPr lang="en-US" dirty="0"/>
              <a:t>Check the Proportion of Data Within Limits</a:t>
            </a:r>
          </a:p>
          <a:p>
            <a:r>
              <a:rPr lang="en-US" dirty="0"/>
              <a:t>Summary Statistics Calculation for Filtered Data</a:t>
            </a:r>
          </a:p>
          <a:p>
            <a:endParaRPr lang="en-US" dirty="0"/>
          </a:p>
          <a:p>
            <a:endParaRPr lang="en-US" dirty="0"/>
          </a:p>
          <a:p>
            <a:endParaRPr lang="en-US" dirty="0"/>
          </a:p>
        </p:txBody>
      </p:sp>
    </p:spTree>
    <p:extLst>
      <p:ext uri="{BB962C8B-B14F-4D97-AF65-F5344CB8AC3E}">
        <p14:creationId xmlns:p14="http://schemas.microsoft.com/office/powerpoint/2010/main" val="2947336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51F5-F6DC-6E42-DEC5-2BDB61677838}"/>
              </a:ext>
            </a:extLst>
          </p:cNvPr>
          <p:cNvSpPr>
            <a:spLocks noGrp="1"/>
          </p:cNvSpPr>
          <p:nvPr>
            <p:ph type="title"/>
          </p:nvPr>
        </p:nvSpPr>
        <p:spPr/>
        <p:txBody>
          <a:bodyPr/>
          <a:lstStyle/>
          <a:p>
            <a:r>
              <a:rPr lang="en-US" b="1" dirty="0">
                <a:solidFill>
                  <a:schemeClr val="accent2"/>
                </a:solidFill>
              </a:rPr>
              <a:t>Collection of Data</a:t>
            </a:r>
            <a:endParaRPr lang="en-US" b="1" dirty="0"/>
          </a:p>
        </p:txBody>
      </p:sp>
      <p:sp>
        <p:nvSpPr>
          <p:cNvPr id="3" name="Content Placeholder 2">
            <a:extLst>
              <a:ext uri="{FF2B5EF4-FFF2-40B4-BE49-F238E27FC236}">
                <a16:creationId xmlns:a16="http://schemas.microsoft.com/office/drawing/2014/main" id="{4219B487-948F-C7BD-C8BA-7416F5A8B08E}"/>
              </a:ext>
            </a:extLst>
          </p:cNvPr>
          <p:cNvSpPr>
            <a:spLocks noGrp="1"/>
          </p:cNvSpPr>
          <p:nvPr>
            <p:ph idx="1"/>
          </p:nvPr>
        </p:nvSpPr>
        <p:spPr/>
        <p:txBody>
          <a:bodyPr/>
          <a:lstStyle/>
          <a:p>
            <a:r>
              <a:rPr lang="en-US" b="0" i="0" u="none" strike="noStrike" dirty="0">
                <a:solidFill>
                  <a:srgbClr val="000000"/>
                </a:solidFill>
                <a:effectLst/>
                <a:latin typeface="-webkit-standard"/>
              </a:rPr>
              <a:t>Data was collected over a one-year period, starting on October 10, 2018, and ending on October 10, 2019, in the state of Nebraska. The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site for this data is US-Ne2.</a:t>
            </a:r>
            <a:endParaRPr lang="en-US" dirty="0"/>
          </a:p>
          <a:p>
            <a:pPr marL="0" indent="0">
              <a:buNone/>
            </a:pPr>
            <a:endParaRPr lang="en-US" dirty="0"/>
          </a:p>
        </p:txBody>
      </p:sp>
    </p:spTree>
    <p:extLst>
      <p:ext uri="{BB962C8B-B14F-4D97-AF65-F5344CB8AC3E}">
        <p14:creationId xmlns:p14="http://schemas.microsoft.com/office/powerpoint/2010/main" val="2515704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1DA40-29BD-2FA9-5671-4DED8B064619}"/>
              </a:ext>
            </a:extLst>
          </p:cNvPr>
          <p:cNvSpPr>
            <a:spLocks noGrp="1"/>
          </p:cNvSpPr>
          <p:nvPr>
            <p:ph type="title"/>
          </p:nvPr>
        </p:nvSpPr>
        <p:spPr/>
        <p:txBody>
          <a:bodyPr/>
          <a:lstStyle/>
          <a:p>
            <a:r>
              <a:rPr lang="en-US" b="1" dirty="0">
                <a:solidFill>
                  <a:schemeClr val="accent2"/>
                </a:solidFill>
              </a:rPr>
              <a:t>Percentage of Error </a:t>
            </a:r>
            <a:endParaRPr lang="en-US" b="1" dirty="0"/>
          </a:p>
        </p:txBody>
      </p:sp>
      <p:sp>
        <p:nvSpPr>
          <p:cNvPr id="3" name="Content Placeholder 2">
            <a:extLst>
              <a:ext uri="{FF2B5EF4-FFF2-40B4-BE49-F238E27FC236}">
                <a16:creationId xmlns:a16="http://schemas.microsoft.com/office/drawing/2014/main" id="{882B2736-7DFB-A49D-41F5-061CF47178A4}"/>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This involves calculating the difference between the observed measurements from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and the values generated by the ParFlow run, and then calculating the percentage error for each data point, using the observation data as the reference.</a:t>
            </a:r>
            <a:endParaRPr lang="en-US" dirty="0"/>
          </a:p>
          <a:p>
            <a:pPr marL="0" indent="0">
              <a:buNone/>
            </a:pPr>
            <a:endParaRPr lang="en-US" dirty="0"/>
          </a:p>
        </p:txBody>
      </p:sp>
    </p:spTree>
    <p:extLst>
      <p:ext uri="{BB962C8B-B14F-4D97-AF65-F5344CB8AC3E}">
        <p14:creationId xmlns:p14="http://schemas.microsoft.com/office/powerpoint/2010/main" val="337260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4BACE-8DEF-39F7-AB19-8D0CB6CBD6C0}"/>
              </a:ext>
            </a:extLst>
          </p:cNvPr>
          <p:cNvSpPr>
            <a:spLocks noGrp="1"/>
          </p:cNvSpPr>
          <p:nvPr>
            <p:ph type="title"/>
          </p:nvPr>
        </p:nvSpPr>
        <p:spPr>
          <a:xfrm>
            <a:off x="1051264" y="2433622"/>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25-09-2024</a:t>
            </a:r>
          </a:p>
        </p:txBody>
      </p:sp>
    </p:spTree>
    <p:extLst>
      <p:ext uri="{BB962C8B-B14F-4D97-AF65-F5344CB8AC3E}">
        <p14:creationId xmlns:p14="http://schemas.microsoft.com/office/powerpoint/2010/main" val="1949241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5D90-4F1A-6B13-8B14-F886D943D586}"/>
              </a:ext>
            </a:extLst>
          </p:cNvPr>
          <p:cNvSpPr>
            <a:spLocks noGrp="1"/>
          </p:cNvSpPr>
          <p:nvPr>
            <p:ph type="title"/>
          </p:nvPr>
        </p:nvSpPr>
        <p:spPr/>
        <p:txBody>
          <a:bodyPr/>
          <a:lstStyle/>
          <a:p>
            <a:r>
              <a:rPr lang="en-US" b="1" dirty="0">
                <a:solidFill>
                  <a:schemeClr val="accent2"/>
                </a:solidFill>
              </a:rPr>
              <a:t>Limits of Acceptability</a:t>
            </a:r>
            <a:endParaRPr lang="en-US" b="1" dirty="0"/>
          </a:p>
        </p:txBody>
      </p:sp>
      <p:sp>
        <p:nvSpPr>
          <p:cNvPr id="3" name="Content Placeholder 2">
            <a:extLst>
              <a:ext uri="{FF2B5EF4-FFF2-40B4-BE49-F238E27FC236}">
                <a16:creationId xmlns:a16="http://schemas.microsoft.com/office/drawing/2014/main" id="{465E93A5-2EBC-FD7E-3712-C3114B2E56D9}"/>
              </a:ext>
            </a:extLst>
          </p:cNvPr>
          <p:cNvSpPr>
            <a:spLocks noGrp="1"/>
          </p:cNvSpPr>
          <p:nvPr>
            <p:ph idx="1"/>
          </p:nvPr>
        </p:nvSpPr>
        <p:spPr/>
        <p:txBody>
          <a:bodyPr/>
          <a:lstStyle/>
          <a:p>
            <a:pPr marL="0" indent="0">
              <a:buNone/>
            </a:pPr>
            <a:r>
              <a:rPr lang="en-US" dirty="0"/>
              <a:t>To analyze data points with minimal deviation between ParFlow and </a:t>
            </a:r>
            <a:r>
              <a:rPr lang="en-US" dirty="0" err="1"/>
              <a:t>AmeriFlux</a:t>
            </a:r>
            <a:r>
              <a:rPr lang="en-US" dirty="0"/>
              <a:t>, we filter the </a:t>
            </a:r>
            <a:r>
              <a:rPr lang="en-US" dirty="0" err="1"/>
              <a:t>DataFrame</a:t>
            </a:r>
            <a:r>
              <a:rPr lang="en-US" dirty="0"/>
              <a:t> to include only rows where the percentage error is 15% or less.</a:t>
            </a:r>
          </a:p>
          <a:p>
            <a:pPr marL="0" indent="0">
              <a:buNone/>
            </a:pPr>
            <a:endParaRPr lang="en-US" dirty="0"/>
          </a:p>
        </p:txBody>
      </p:sp>
    </p:spTree>
    <p:extLst>
      <p:ext uri="{BB962C8B-B14F-4D97-AF65-F5344CB8AC3E}">
        <p14:creationId xmlns:p14="http://schemas.microsoft.com/office/powerpoint/2010/main" val="3727516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C14E5-52A4-8FB4-5492-673E52393522}"/>
              </a:ext>
            </a:extLst>
          </p:cNvPr>
          <p:cNvSpPr>
            <a:spLocks noGrp="1"/>
          </p:cNvSpPr>
          <p:nvPr>
            <p:ph type="title"/>
          </p:nvPr>
        </p:nvSpPr>
        <p:spPr/>
        <p:txBody>
          <a:bodyPr/>
          <a:lstStyle/>
          <a:p>
            <a:r>
              <a:rPr lang="en-US" dirty="0">
                <a:solidFill>
                  <a:schemeClr val="accent2"/>
                </a:solidFill>
              </a:rPr>
              <a:t>Proportion of Filtered Data</a:t>
            </a:r>
            <a:endParaRPr lang="en-US" dirty="0"/>
          </a:p>
        </p:txBody>
      </p:sp>
      <p:sp>
        <p:nvSpPr>
          <p:cNvPr id="3" name="Content Placeholder 2">
            <a:extLst>
              <a:ext uri="{FF2B5EF4-FFF2-40B4-BE49-F238E27FC236}">
                <a16:creationId xmlns:a16="http://schemas.microsoft.com/office/drawing/2014/main" id="{1A838AAB-D2C8-42EA-E1DA-B81F3BCEBD8F}"/>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The filtered data represents only 10% of the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and ParFlow-CLM datasets.</a:t>
            </a:r>
            <a:endParaRPr lang="en-US" dirty="0"/>
          </a:p>
          <a:p>
            <a:pPr marL="0" indent="0">
              <a:buNone/>
            </a:pPr>
            <a:endParaRPr lang="en-US" dirty="0"/>
          </a:p>
        </p:txBody>
      </p:sp>
    </p:spTree>
    <p:extLst>
      <p:ext uri="{BB962C8B-B14F-4D97-AF65-F5344CB8AC3E}">
        <p14:creationId xmlns:p14="http://schemas.microsoft.com/office/powerpoint/2010/main" val="3175689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4" descr="A pie chart with different colored circles&#10;&#10;Description automatically generated">
            <a:extLst>
              <a:ext uri="{FF2B5EF4-FFF2-40B4-BE49-F238E27FC236}">
                <a16:creationId xmlns:a16="http://schemas.microsoft.com/office/drawing/2014/main" id="{2017ACD0-3F66-BD36-961E-096BE79C7544}"/>
              </a:ext>
            </a:extLst>
          </p:cNvPr>
          <p:cNvPicPr>
            <a:picLocks noGrp="1" noChangeAspect="1"/>
          </p:cNvPicPr>
          <p:nvPr>
            <p:ph idx="1"/>
          </p:nvPr>
        </p:nvPicPr>
        <p:blipFill>
          <a:blip r:embed="rId2"/>
          <a:srcRect t="2831" r="39244"/>
          <a:stretch/>
        </p:blipFill>
        <p:spPr>
          <a:xfrm>
            <a:off x="2784321" y="572445"/>
            <a:ext cx="6084471" cy="5571067"/>
          </a:xfrm>
          <a:prstGeom prst="rect">
            <a:avLst/>
          </a:prstGeom>
        </p:spPr>
      </p:pic>
    </p:spTree>
    <p:extLst>
      <p:ext uri="{BB962C8B-B14F-4D97-AF65-F5344CB8AC3E}">
        <p14:creationId xmlns:p14="http://schemas.microsoft.com/office/powerpoint/2010/main" val="3507217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a number of red bars&#10;&#10;Description automatically generated with medium confidence">
            <a:extLst>
              <a:ext uri="{FF2B5EF4-FFF2-40B4-BE49-F238E27FC236}">
                <a16:creationId xmlns:a16="http://schemas.microsoft.com/office/drawing/2014/main" id="{4DB45957-B02F-CE70-2BF0-BC23AF572FB6}"/>
              </a:ext>
            </a:extLst>
          </p:cNvPr>
          <p:cNvPicPr>
            <a:picLocks noGrp="1" noChangeAspect="1"/>
          </p:cNvPicPr>
          <p:nvPr>
            <p:ph idx="1"/>
          </p:nvPr>
        </p:nvPicPr>
        <p:blipFill>
          <a:blip r:embed="rId2"/>
          <a:stretch>
            <a:fillRect/>
          </a:stretch>
        </p:blipFill>
        <p:spPr>
          <a:xfrm>
            <a:off x="643467" y="2270780"/>
            <a:ext cx="5294716" cy="2316438"/>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green bars&#10;&#10;Description automatically generated with medium confidence">
            <a:extLst>
              <a:ext uri="{FF2B5EF4-FFF2-40B4-BE49-F238E27FC236}">
                <a16:creationId xmlns:a16="http://schemas.microsoft.com/office/drawing/2014/main" id="{864E343B-58D7-019B-5F8A-70308C38FC30}"/>
              </a:ext>
            </a:extLst>
          </p:cNvPr>
          <p:cNvPicPr>
            <a:picLocks noChangeAspect="1"/>
          </p:cNvPicPr>
          <p:nvPr/>
        </p:nvPicPr>
        <p:blipFill>
          <a:blip r:embed="rId3"/>
          <a:srcRect l="1567" r="1613" b="-1"/>
          <a:stretch/>
        </p:blipFill>
        <p:spPr>
          <a:xfrm>
            <a:off x="6253817" y="2116519"/>
            <a:ext cx="5294715" cy="2624962"/>
          </a:xfrm>
          <a:prstGeom prst="rect">
            <a:avLst/>
          </a:prstGeom>
        </p:spPr>
      </p:pic>
    </p:spTree>
    <p:extLst>
      <p:ext uri="{BB962C8B-B14F-4D97-AF65-F5344CB8AC3E}">
        <p14:creationId xmlns:p14="http://schemas.microsoft.com/office/powerpoint/2010/main" val="1606191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number of percentage error&#10;&#10;Description automatically generated">
            <a:extLst>
              <a:ext uri="{FF2B5EF4-FFF2-40B4-BE49-F238E27FC236}">
                <a16:creationId xmlns:a16="http://schemas.microsoft.com/office/drawing/2014/main" id="{DC3966EB-AB97-ECB7-2EFB-6BF29C469CC4}"/>
              </a:ext>
            </a:extLst>
          </p:cNvPr>
          <p:cNvPicPr>
            <a:picLocks noChangeAspect="1"/>
          </p:cNvPicPr>
          <p:nvPr/>
        </p:nvPicPr>
        <p:blipFill>
          <a:blip r:embed="rId2"/>
          <a:stretch>
            <a:fillRect/>
          </a:stretch>
        </p:blipFill>
        <p:spPr>
          <a:xfrm>
            <a:off x="643467" y="1886913"/>
            <a:ext cx="5294716" cy="3084172"/>
          </a:xfrm>
          <a:prstGeom prst="rect">
            <a:avLst/>
          </a:prstGeom>
        </p:spPr>
      </p:pic>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Content Placeholder 8" descr="A graph of heat and the same heat&#10;&#10;Description automatically generated with medium confidence">
            <a:extLst>
              <a:ext uri="{FF2B5EF4-FFF2-40B4-BE49-F238E27FC236}">
                <a16:creationId xmlns:a16="http://schemas.microsoft.com/office/drawing/2014/main" id="{E64B4177-81FB-1195-C698-9BC51B0445B8}"/>
              </a:ext>
            </a:extLst>
          </p:cNvPr>
          <p:cNvPicPr>
            <a:picLocks noGrp="1" noChangeAspect="1"/>
          </p:cNvPicPr>
          <p:nvPr>
            <p:ph idx="1"/>
          </p:nvPr>
        </p:nvPicPr>
        <p:blipFill>
          <a:blip r:embed="rId3"/>
          <a:srcRect t="32050" r="17413" b="1"/>
          <a:stretch/>
        </p:blipFill>
        <p:spPr>
          <a:xfrm>
            <a:off x="6253817" y="1811736"/>
            <a:ext cx="5294715" cy="3234527"/>
          </a:xfrm>
          <a:prstGeom prst="rect">
            <a:avLst/>
          </a:prstGeom>
        </p:spPr>
      </p:pic>
    </p:spTree>
    <p:extLst>
      <p:ext uri="{BB962C8B-B14F-4D97-AF65-F5344CB8AC3E}">
        <p14:creationId xmlns:p14="http://schemas.microsoft.com/office/powerpoint/2010/main" val="15603555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with a line&#10;&#10;Description automatically generated">
            <a:extLst>
              <a:ext uri="{FF2B5EF4-FFF2-40B4-BE49-F238E27FC236}">
                <a16:creationId xmlns:a16="http://schemas.microsoft.com/office/drawing/2014/main" id="{5AEDEA5D-06CD-024C-8F39-2D0E67715752}"/>
              </a:ext>
            </a:extLst>
          </p:cNvPr>
          <p:cNvPicPr>
            <a:picLocks noGrp="1" noChangeAspect="1"/>
          </p:cNvPicPr>
          <p:nvPr>
            <p:ph idx="1"/>
          </p:nvPr>
        </p:nvPicPr>
        <p:blipFill>
          <a:blip r:embed="rId2"/>
          <a:srcRect t="2519"/>
          <a:stretch/>
        </p:blipFill>
        <p:spPr>
          <a:xfrm>
            <a:off x="1909167" y="643467"/>
            <a:ext cx="8373666" cy="5571066"/>
          </a:xfrm>
          <a:prstGeom prst="rect">
            <a:avLst/>
          </a:prstGeom>
        </p:spPr>
      </p:pic>
    </p:spTree>
    <p:extLst>
      <p:ext uri="{BB962C8B-B14F-4D97-AF65-F5344CB8AC3E}">
        <p14:creationId xmlns:p14="http://schemas.microsoft.com/office/powerpoint/2010/main" val="3133123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6BAB4-E2FD-521E-BB76-36866E67764C}"/>
              </a:ext>
            </a:extLst>
          </p:cNvPr>
          <p:cNvSpPr>
            <a:spLocks noGrp="1"/>
          </p:cNvSpPr>
          <p:nvPr>
            <p:ph type="title"/>
          </p:nvPr>
        </p:nvSpPr>
        <p:spPr/>
        <p:txBody>
          <a:bodyPr/>
          <a:lstStyle/>
          <a:p>
            <a:r>
              <a:rPr lang="en-US" b="1" dirty="0">
                <a:solidFill>
                  <a:schemeClr val="accent2"/>
                </a:solidFill>
              </a:rPr>
              <a:t>Analysis</a:t>
            </a:r>
            <a:endParaRPr lang="en-US" b="1" dirty="0"/>
          </a:p>
        </p:txBody>
      </p:sp>
      <p:sp>
        <p:nvSpPr>
          <p:cNvPr id="3" name="Content Placeholder 2">
            <a:extLst>
              <a:ext uri="{FF2B5EF4-FFF2-40B4-BE49-F238E27FC236}">
                <a16:creationId xmlns:a16="http://schemas.microsoft.com/office/drawing/2014/main" id="{633B661E-78A9-8EE5-563E-B0898DE6F3D3}"/>
              </a:ext>
            </a:extLst>
          </p:cNvPr>
          <p:cNvSpPr>
            <a:spLocks noGrp="1"/>
          </p:cNvSpPr>
          <p:nvPr>
            <p:ph idx="1"/>
          </p:nvPr>
        </p:nvSpPr>
        <p:spPr/>
        <p:txBody>
          <a:bodyPr/>
          <a:lstStyle/>
          <a:p>
            <a:pPr marL="0" indent="0" algn="just">
              <a:buNone/>
            </a:pPr>
            <a:r>
              <a:rPr lang="en-US" dirty="0"/>
              <a:t>Assessing the bias in the selection of points : if the points that are selected from a part of the domain where </a:t>
            </a:r>
            <a:r>
              <a:rPr lang="en-US" dirty="0" err="1"/>
              <a:t>Parflow</a:t>
            </a:r>
            <a:r>
              <a:rPr lang="en-US" dirty="0"/>
              <a:t> naturally perform better, this can introduce a positive performance bias. This would mean that the selected points do not fully represent the overall domain but instead reflects where </a:t>
            </a:r>
            <a:r>
              <a:rPr lang="en-US" dirty="0" err="1"/>
              <a:t>Parflow</a:t>
            </a:r>
            <a:r>
              <a:rPr lang="en-US" dirty="0"/>
              <a:t> is already known to perform better.</a:t>
            </a:r>
          </a:p>
          <a:p>
            <a:pPr marL="0" indent="0" algn="just">
              <a:buNone/>
            </a:pPr>
            <a:r>
              <a:rPr lang="en-US" dirty="0"/>
              <a:t>Therefore, this means that in areas with different environmental conditions where </a:t>
            </a:r>
            <a:r>
              <a:rPr lang="en-US" dirty="0" err="1"/>
              <a:t>Parflow</a:t>
            </a:r>
            <a:r>
              <a:rPr lang="en-US" dirty="0"/>
              <a:t> might struggle, the model is less likely to adapt accurately because the prior does not contain enough information.</a:t>
            </a:r>
          </a:p>
          <a:p>
            <a:pPr marL="0" indent="0">
              <a:buNone/>
            </a:pPr>
            <a:endParaRPr lang="en-US" dirty="0"/>
          </a:p>
        </p:txBody>
      </p:sp>
    </p:spTree>
    <p:extLst>
      <p:ext uri="{BB962C8B-B14F-4D97-AF65-F5344CB8AC3E}">
        <p14:creationId xmlns:p14="http://schemas.microsoft.com/office/powerpoint/2010/main" val="413868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1E771-FBA0-DBF0-5CA6-3DF979B84202}"/>
              </a:ext>
            </a:extLst>
          </p:cNvPr>
          <p:cNvSpPr>
            <a:spLocks noGrp="1"/>
          </p:cNvSpPr>
          <p:nvPr>
            <p:ph type="title"/>
          </p:nvPr>
        </p:nvSpPr>
        <p:spPr/>
        <p:txBody>
          <a:bodyPr>
            <a:normAutofit fontScale="90000"/>
          </a:bodyPr>
          <a:lstStyle/>
          <a:p>
            <a:pPr marL="0" indent="0"/>
            <a:br>
              <a:rPr lang="en-US" dirty="0"/>
            </a:br>
            <a:r>
              <a:rPr lang="en-US" sz="4400" b="1" dirty="0">
                <a:solidFill>
                  <a:schemeClr val="accent2"/>
                </a:solidFill>
              </a:rPr>
              <a:t>Part 4: Prior Distribution </a:t>
            </a:r>
            <a:br>
              <a:rPr lang="en-US" sz="4400" b="1" dirty="0">
                <a:solidFill>
                  <a:schemeClr val="accent2"/>
                </a:solidFill>
              </a:rPr>
            </a:br>
            <a:endParaRPr lang="en-US" dirty="0"/>
          </a:p>
        </p:txBody>
      </p:sp>
      <p:sp>
        <p:nvSpPr>
          <p:cNvPr id="3" name="Content Placeholder 2">
            <a:extLst>
              <a:ext uri="{FF2B5EF4-FFF2-40B4-BE49-F238E27FC236}">
                <a16:creationId xmlns:a16="http://schemas.microsoft.com/office/drawing/2014/main" id="{2B30ADFE-8C8D-E875-7F54-C54D0363DF0F}"/>
              </a:ext>
            </a:extLst>
          </p:cNvPr>
          <p:cNvSpPr>
            <a:spLocks noGrp="1"/>
          </p:cNvSpPr>
          <p:nvPr>
            <p:ph idx="1"/>
          </p:nvPr>
        </p:nvSpPr>
        <p:spPr/>
        <p:txBody>
          <a:bodyPr/>
          <a:lstStyle/>
          <a:p>
            <a:pPr algn="just"/>
            <a:r>
              <a:rPr lang="en-US" dirty="0"/>
              <a:t>Planning to build a histogram that provides a visual frequency distribution of Latent heat </a:t>
            </a:r>
          </a:p>
          <a:p>
            <a:pPr algn="just"/>
            <a:endParaRPr lang="en-US" dirty="0"/>
          </a:p>
          <a:p>
            <a:pPr algn="just"/>
            <a:r>
              <a:rPr lang="en-US" dirty="0"/>
              <a:t>Converting the Histogram to a Probability distribution </a:t>
            </a:r>
          </a:p>
          <a:p>
            <a:pPr marL="0" indent="0" algn="just">
              <a:buNone/>
            </a:pPr>
            <a:endParaRPr lang="en-US" dirty="0"/>
          </a:p>
          <a:p>
            <a:pPr algn="just"/>
            <a:r>
              <a:rPr lang="en-US" dirty="0"/>
              <a:t>Testing how well data fits distribution (normal, gamma, beta…)</a:t>
            </a:r>
          </a:p>
          <a:p>
            <a:endParaRPr lang="en-US" dirty="0"/>
          </a:p>
        </p:txBody>
      </p:sp>
    </p:spTree>
    <p:extLst>
      <p:ext uri="{BB962C8B-B14F-4D97-AF65-F5344CB8AC3E}">
        <p14:creationId xmlns:p14="http://schemas.microsoft.com/office/powerpoint/2010/main" val="546619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4133-AA37-ECFF-B989-D69E2AD21F9D}"/>
              </a:ext>
            </a:extLst>
          </p:cNvPr>
          <p:cNvSpPr>
            <a:spLocks noGrp="1"/>
          </p:cNvSpPr>
          <p:nvPr>
            <p:ph type="title"/>
          </p:nvPr>
        </p:nvSpPr>
        <p:spPr/>
        <p:txBody>
          <a:bodyPr/>
          <a:lstStyle/>
          <a:p>
            <a:r>
              <a:rPr lang="en-US" b="1" dirty="0">
                <a:solidFill>
                  <a:schemeClr val="accent2"/>
                </a:solidFill>
              </a:rPr>
              <a:t>Conversion Units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9F83863-DFC8-2034-D9FB-451377D8BC36}"/>
                  </a:ext>
                </a:extLst>
              </p:cNvPr>
              <p:cNvSpPr txBox="1"/>
              <p:nvPr/>
            </p:nvSpPr>
            <p:spPr>
              <a:xfrm>
                <a:off x="1609077" y="3077109"/>
                <a:ext cx="9144740" cy="703782"/>
              </a:xfrm>
              <a:prstGeom prst="rect">
                <a:avLst/>
              </a:prstGeom>
              <a:noFill/>
            </p:spPr>
            <p:txBody>
              <a:bodyPr wrap="square">
                <a:spAutoFit/>
              </a:bodyPr>
              <a:lstStyle/>
              <a:p>
                <a:pPr marL="0" indent="0">
                  <a:buNone/>
                </a:pPr>
                <a14:m>
                  <m:oMathPara xmlns:m="http://schemas.openxmlformats.org/officeDocument/2006/math">
                    <m:oMathParaPr>
                      <m:jc m:val="center"/>
                    </m:oMathParaPr>
                    <m:oMath xmlns:m="http://schemas.openxmlformats.org/officeDocument/2006/math">
                      <m:f>
                        <m:fPr>
                          <m:ctrlPr>
                            <a:rPr lang="en-US" sz="1800" b="1" i="1" smtClean="0">
                              <a:latin typeface="Cambria Math" panose="02040503050406030204" pitchFamily="18" charset="0"/>
                            </a:rPr>
                          </m:ctrlPr>
                        </m:fPr>
                        <m:num>
                          <m:r>
                            <a:rPr lang="en-US" sz="1800" b="1" i="1" smtClean="0">
                              <a:latin typeface="Cambria Math" panose="02040503050406030204" pitchFamily="18" charset="0"/>
                            </a:rPr>
                            <m:t>𝑾</m:t>
                          </m:r>
                        </m:num>
                        <m:den>
                          <m:sSup>
                            <m:sSupPr>
                              <m:ctrlPr>
                                <a:rPr lang="en-US" sz="1800" b="1" i="1" smtClean="0">
                                  <a:latin typeface="Cambria Math" panose="02040503050406030204" pitchFamily="18" charset="0"/>
                                </a:rPr>
                              </m:ctrlPr>
                            </m:sSupPr>
                            <m:e>
                              <m:r>
                                <a:rPr lang="en-US" sz="1800" b="1" i="1" smtClean="0">
                                  <a:latin typeface="Cambria Math" panose="02040503050406030204" pitchFamily="18" charset="0"/>
                                </a:rPr>
                                <m:t>𝒎</m:t>
                              </m:r>
                            </m:e>
                            <m:sup>
                              <m:r>
                                <a:rPr lang="en-US" sz="1800" b="1" i="1" smtClean="0">
                                  <a:latin typeface="Cambria Math" panose="02040503050406030204" pitchFamily="18" charset="0"/>
                                </a:rPr>
                                <m:t>𝟐</m:t>
                              </m:r>
                            </m:sup>
                          </m:sSup>
                        </m:den>
                      </m:f>
                      <m:r>
                        <a:rPr lang="en-US" sz="1800" b="1" i="1" smtClean="0">
                          <a:latin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𝒌𝒈</m:t>
                          </m:r>
                        </m:num>
                        <m:den>
                          <m:r>
                            <a:rPr lang="en-US" sz="1800" b="1" i="1" smtClean="0">
                              <a:latin typeface="Cambria Math" panose="02040503050406030204" pitchFamily="18" charset="0"/>
                              <a:ea typeface="Cambria Math" panose="02040503050406030204" pitchFamily="18" charset="0"/>
                            </a:rPr>
                            <m:t>𝟐</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𝟓</m:t>
                          </m:r>
                          <m:r>
                            <a:rPr lang="en-US" sz="1800" b="1" i="1" smtClean="0">
                              <a:latin typeface="Cambria Math" panose="02040503050406030204" pitchFamily="18" charset="0"/>
                              <a:ea typeface="Cambria Math" panose="02040503050406030204" pitchFamily="18" charset="0"/>
                            </a:rPr>
                            <m:t> ×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𝟏𝟎</m:t>
                              </m:r>
                            </m:e>
                            <m:sup>
                              <m:r>
                                <a:rPr lang="en-US" sz="1800" b="1" i="1" smtClean="0">
                                  <a:latin typeface="Cambria Math" panose="02040503050406030204" pitchFamily="18" charset="0"/>
                                  <a:ea typeface="Cambria Math" panose="02040503050406030204" pitchFamily="18" charset="0"/>
                                </a:rPr>
                                <m:t>𝟔</m:t>
                              </m:r>
                            </m:sup>
                          </m:sSup>
                          <m:r>
                            <a:rPr lang="en-US" sz="1800" b="1" i="1" smtClean="0">
                              <a:latin typeface="Cambria Math" panose="02040503050406030204" pitchFamily="18" charset="0"/>
                              <a:ea typeface="Cambria Math" panose="02040503050406030204" pitchFamily="18" charset="0"/>
                            </a:rPr>
                            <m:t>𝑱</m:t>
                          </m:r>
                        </m:den>
                      </m:f>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𝑱</m:t>
                          </m:r>
                        </m:num>
                        <m:den>
                          <m:r>
                            <a:rPr lang="en-US" sz="1800" b="1" i="1" smtClean="0">
                              <a:latin typeface="Cambria Math" panose="02040503050406030204" pitchFamily="18" charset="0"/>
                              <a:ea typeface="Cambria Math" panose="02040503050406030204" pitchFamily="18" charset="0"/>
                            </a:rPr>
                            <m:t>𝑾</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𝒔</m:t>
                          </m:r>
                        </m:den>
                      </m:f>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𝒎</m:t>
                              </m:r>
                            </m:e>
                            <m:sup>
                              <m:r>
                                <a:rPr lang="en-US" sz="1800" b="1" i="1" smtClean="0">
                                  <a:latin typeface="Cambria Math" panose="02040503050406030204" pitchFamily="18" charset="0"/>
                                  <a:ea typeface="Cambria Math" panose="02040503050406030204" pitchFamily="18" charset="0"/>
                                </a:rPr>
                                <m:t>𝟑</m:t>
                              </m:r>
                            </m:sup>
                          </m:sSup>
                        </m:num>
                        <m:den>
                          <m:r>
                            <a:rPr lang="en-US" sz="1800" b="1" i="1" smtClean="0">
                              <a:latin typeface="Cambria Math" panose="02040503050406030204" pitchFamily="18" charset="0"/>
                              <a:ea typeface="Cambria Math" panose="02040503050406030204" pitchFamily="18" charset="0"/>
                            </a:rPr>
                            <m:t>𝑾</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𝒔</m:t>
                          </m:r>
                        </m:den>
                      </m:f>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𝒎</m:t>
                              </m:r>
                            </m:e>
                            <m:sup>
                              <m:r>
                                <a:rPr lang="en-US" sz="1800" b="1" i="1" smtClean="0">
                                  <a:latin typeface="Cambria Math" panose="02040503050406030204" pitchFamily="18" charset="0"/>
                                  <a:ea typeface="Cambria Math" panose="02040503050406030204" pitchFamily="18" charset="0"/>
                                </a:rPr>
                                <m:t>𝟑</m:t>
                              </m:r>
                            </m:sup>
                          </m:sSup>
                        </m:num>
                        <m:den>
                          <m:r>
                            <a:rPr lang="en-US" sz="1800" b="1" i="1" smtClean="0">
                              <a:latin typeface="Cambria Math" panose="02040503050406030204" pitchFamily="18" charset="0"/>
                              <a:ea typeface="Cambria Math" panose="02040503050406030204" pitchFamily="18" charset="0"/>
                            </a:rPr>
                            <m:t>𝟏𝟎𝟎𝟎</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𝑲𝒈</m:t>
                          </m:r>
                        </m:den>
                      </m:f>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𝟏𝟎𝟎𝟎</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𝒎𝒎</m:t>
                          </m:r>
                        </m:num>
                        <m:den>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m:t>
                          </m:r>
                        </m:den>
                      </m:f>
                      <m:r>
                        <a:rPr lang="en-US" sz="1800" b="1" i="1" smtClean="0">
                          <a:latin typeface="Cambria Math" panose="02040503050406030204" pitchFamily="18" charset="0"/>
                          <a:ea typeface="Cambria Math" panose="02040503050406030204" pitchFamily="18" charset="0"/>
                        </a:rPr>
                        <m:t>×</m:t>
                      </m:r>
                      <m:f>
                        <m:fPr>
                          <m:ctrlPr>
                            <a:rPr lang="en-US" sz="1800" b="1" i="1" smtClean="0">
                              <a:latin typeface="Cambria Math" panose="02040503050406030204" pitchFamily="18" charset="0"/>
                              <a:ea typeface="Cambria Math" panose="02040503050406030204" pitchFamily="18" charset="0"/>
                            </a:rPr>
                          </m:ctrlPr>
                        </m:fPr>
                        <m:num>
                          <m:r>
                            <a:rPr lang="en-US" sz="1800" b="1" i="1" smtClean="0">
                              <a:latin typeface="Cambria Math" panose="02040503050406030204" pitchFamily="18" charset="0"/>
                              <a:ea typeface="Cambria Math" panose="02040503050406030204" pitchFamily="18" charset="0"/>
                            </a:rPr>
                            <m:t>𝟖𝟔𝟒𝟎𝟎</m:t>
                          </m:r>
                          <m:r>
                            <a:rPr lang="en-US" sz="1800" b="1" i="1" smtClean="0">
                              <a:latin typeface="Cambria Math" panose="02040503050406030204" pitchFamily="18" charset="0"/>
                              <a:ea typeface="Cambria Math" panose="02040503050406030204" pitchFamily="18" charset="0"/>
                            </a:rPr>
                            <m:t>𝒔</m:t>
                          </m:r>
                        </m:num>
                        <m:den>
                          <m:r>
                            <a:rPr lang="en-US" sz="1800" b="1" i="1" smtClean="0">
                              <a:latin typeface="Cambria Math" panose="02040503050406030204" pitchFamily="18" charset="0"/>
                              <a:ea typeface="Cambria Math" panose="02040503050406030204" pitchFamily="18" charset="0"/>
                            </a:rPr>
                            <m:t>𝒅𝒂𝒚</m:t>
                          </m:r>
                        </m:den>
                      </m:f>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𝟎𝟑𝟓</m:t>
                      </m:r>
                      <m:r>
                        <a:rPr lang="en-US" sz="1800" b="1" i="1" smtClean="0">
                          <a:latin typeface="Cambria Math" panose="02040503050406030204" pitchFamily="18" charset="0"/>
                          <a:ea typeface="Cambria Math" panose="02040503050406030204" pitchFamily="18" charset="0"/>
                        </a:rPr>
                        <m:t> </m:t>
                      </m:r>
                      <m:r>
                        <a:rPr lang="en-US" sz="1800" b="1" i="1" smtClean="0">
                          <a:latin typeface="Cambria Math" panose="02040503050406030204" pitchFamily="18" charset="0"/>
                          <a:ea typeface="Cambria Math" panose="02040503050406030204" pitchFamily="18" charset="0"/>
                        </a:rPr>
                        <m:t>𝒎𝒎</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𝒅𝒂𝒚</m:t>
                      </m:r>
                    </m:oMath>
                  </m:oMathPara>
                </a14:m>
                <a:endParaRPr lang="en-US" sz="1800" b="1" dirty="0"/>
              </a:p>
            </p:txBody>
          </p:sp>
        </mc:Choice>
        <mc:Fallback xmlns="">
          <p:sp>
            <p:nvSpPr>
              <p:cNvPr id="7" name="TextBox 6">
                <a:extLst>
                  <a:ext uri="{FF2B5EF4-FFF2-40B4-BE49-F238E27FC236}">
                    <a16:creationId xmlns:a16="http://schemas.microsoft.com/office/drawing/2014/main" id="{A9F83863-DFC8-2034-D9FB-451377D8BC36}"/>
                  </a:ext>
                </a:extLst>
              </p:cNvPr>
              <p:cNvSpPr txBox="1">
                <a:spLocks noRot="1" noChangeAspect="1" noMove="1" noResize="1" noEditPoints="1" noAdjustHandles="1" noChangeArrowheads="1" noChangeShapeType="1" noTextEdit="1"/>
              </p:cNvSpPr>
              <p:nvPr/>
            </p:nvSpPr>
            <p:spPr>
              <a:xfrm>
                <a:off x="1609077" y="3077109"/>
                <a:ext cx="9144740" cy="703782"/>
              </a:xfrm>
              <a:prstGeom prst="rect">
                <a:avLst/>
              </a:prstGeom>
              <a:blipFill>
                <a:blip r:embed="rId2"/>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16884803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4B6F9FF-006E-8166-A761-2ED85B9731AA}"/>
              </a:ext>
            </a:extLst>
          </p:cNvPr>
          <p:cNvSpPr txBox="1"/>
          <p:nvPr/>
        </p:nvSpPr>
        <p:spPr>
          <a:xfrm>
            <a:off x="2940728" y="2890391"/>
            <a:ext cx="6094520" cy="1077218"/>
          </a:xfrm>
          <a:prstGeom prst="rect">
            <a:avLst/>
          </a:prstGeom>
          <a:noFill/>
        </p:spPr>
        <p:txBody>
          <a:bodyPr wrap="square">
            <a:spAutoFit/>
          </a:bodyPr>
          <a:lstStyle/>
          <a:p>
            <a:pPr algn="ctr"/>
            <a:r>
              <a:rPr lang="en-US" sz="3200" b="1" dirty="0">
                <a:solidFill>
                  <a:schemeClr val="accent2"/>
                </a:solidFill>
              </a:rPr>
              <a:t>Update Research: </a:t>
            </a:r>
            <a:br>
              <a:rPr lang="en-US" sz="3200" b="1" dirty="0">
                <a:solidFill>
                  <a:schemeClr val="accent2"/>
                </a:solidFill>
              </a:rPr>
            </a:br>
            <a:r>
              <a:rPr lang="en-US" sz="3200" b="1" dirty="0">
                <a:solidFill>
                  <a:schemeClr val="accent2"/>
                </a:solidFill>
              </a:rPr>
              <a:t>20-11-2024</a:t>
            </a:r>
            <a:endParaRPr lang="en-US" sz="3200" dirty="0"/>
          </a:p>
        </p:txBody>
      </p:sp>
    </p:spTree>
    <p:extLst>
      <p:ext uri="{BB962C8B-B14F-4D97-AF65-F5344CB8AC3E}">
        <p14:creationId xmlns:p14="http://schemas.microsoft.com/office/powerpoint/2010/main" val="2828878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A19B-4920-89DB-6CAB-13D28D63B423}"/>
              </a:ext>
            </a:extLst>
          </p:cNvPr>
          <p:cNvSpPr>
            <a:spLocks noGrp="1"/>
          </p:cNvSpPr>
          <p:nvPr>
            <p:ph type="title"/>
          </p:nvPr>
        </p:nvSpPr>
        <p:spPr/>
        <p:txBody>
          <a:bodyPr/>
          <a:lstStyle/>
          <a:p>
            <a:r>
              <a:rPr lang="en-US" b="1" dirty="0">
                <a:solidFill>
                  <a:schemeClr val="accent2"/>
                </a:solidFill>
              </a:rPr>
              <a:t>Content </a:t>
            </a:r>
            <a:endParaRPr lang="en-US" b="1" dirty="0"/>
          </a:p>
        </p:txBody>
      </p:sp>
      <p:sp>
        <p:nvSpPr>
          <p:cNvPr id="3" name="Content Placeholder 2">
            <a:extLst>
              <a:ext uri="{FF2B5EF4-FFF2-40B4-BE49-F238E27FC236}">
                <a16:creationId xmlns:a16="http://schemas.microsoft.com/office/drawing/2014/main" id="{B75B1681-2795-DB62-14A1-C1D1DEDB5E71}"/>
              </a:ext>
            </a:extLst>
          </p:cNvPr>
          <p:cNvSpPr>
            <a:spLocks noGrp="1"/>
          </p:cNvSpPr>
          <p:nvPr>
            <p:ph idx="1"/>
          </p:nvPr>
        </p:nvSpPr>
        <p:spPr/>
        <p:txBody>
          <a:bodyPr>
            <a:normAutofit fontScale="92500" lnSpcReduction="20000"/>
          </a:bodyPr>
          <a:lstStyle/>
          <a:p>
            <a:pPr>
              <a:lnSpc>
                <a:spcPct val="150000"/>
              </a:lnSpc>
            </a:pPr>
            <a:r>
              <a:rPr lang="en-US" dirty="0"/>
              <a:t>Discussion of Simulation-Based Inference for Parameter Estimation of Complex Watershed Simulators (p.15)</a:t>
            </a:r>
          </a:p>
          <a:p>
            <a:pPr>
              <a:lnSpc>
                <a:spcPct val="150000"/>
              </a:lnSpc>
            </a:pPr>
            <a:r>
              <a:rPr lang="en-US" dirty="0"/>
              <a:t>Monday Meeting</a:t>
            </a:r>
          </a:p>
          <a:p>
            <a:pPr>
              <a:lnSpc>
                <a:spcPct val="150000"/>
              </a:lnSpc>
            </a:pPr>
            <a:r>
              <a:rPr lang="en-US" dirty="0"/>
              <a:t>Ameri-flux</a:t>
            </a:r>
          </a:p>
          <a:p>
            <a:pPr>
              <a:lnSpc>
                <a:spcPct val="150000"/>
              </a:lnSpc>
            </a:pPr>
            <a:r>
              <a:rPr lang="en-US" dirty="0"/>
              <a:t>Subset-tools</a:t>
            </a:r>
          </a:p>
          <a:p>
            <a:pPr>
              <a:lnSpc>
                <a:spcPct val="150000"/>
              </a:lnSpc>
            </a:pPr>
            <a:r>
              <a:rPr lang="en-US" dirty="0"/>
              <a:t>Next Week Plan </a:t>
            </a:r>
          </a:p>
          <a:p>
            <a:pPr>
              <a:lnSpc>
                <a:spcPct val="150000"/>
              </a:lnSpc>
            </a:pPr>
            <a:r>
              <a:rPr lang="en-US" dirty="0"/>
              <a:t>Time Management/ Schedule</a:t>
            </a:r>
          </a:p>
          <a:p>
            <a:pPr>
              <a:lnSpc>
                <a:spcPct val="150000"/>
              </a:lnSpc>
            </a:pPr>
            <a:endParaRPr lang="en-US" dirty="0"/>
          </a:p>
          <a:p>
            <a:pPr marL="0" indent="0">
              <a:buNone/>
            </a:pPr>
            <a:endParaRPr lang="en-US" dirty="0"/>
          </a:p>
          <a:p>
            <a:endParaRPr lang="en-US" dirty="0"/>
          </a:p>
        </p:txBody>
      </p:sp>
    </p:spTree>
    <p:extLst>
      <p:ext uri="{BB962C8B-B14F-4D97-AF65-F5344CB8AC3E}">
        <p14:creationId xmlns:p14="http://schemas.microsoft.com/office/powerpoint/2010/main" val="5340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C605B-0AF3-D00F-5F56-215A26F42B04}"/>
              </a:ext>
            </a:extLst>
          </p:cNvPr>
          <p:cNvSpPr>
            <a:spLocks noGrp="1"/>
          </p:cNvSpPr>
          <p:nvPr>
            <p:ph type="title"/>
          </p:nvPr>
        </p:nvSpPr>
        <p:spPr/>
        <p:txBody>
          <a:bodyPr/>
          <a:lstStyle/>
          <a:p>
            <a:r>
              <a:rPr lang="en-US" b="1" dirty="0">
                <a:solidFill>
                  <a:schemeClr val="accent2"/>
                </a:solidFill>
              </a:rPr>
              <a:t>Objective </a:t>
            </a:r>
            <a:endParaRPr lang="en-US" dirty="0"/>
          </a:p>
        </p:txBody>
      </p:sp>
      <p:sp>
        <p:nvSpPr>
          <p:cNvPr id="3" name="Content Placeholder 2">
            <a:extLst>
              <a:ext uri="{FF2B5EF4-FFF2-40B4-BE49-F238E27FC236}">
                <a16:creationId xmlns:a16="http://schemas.microsoft.com/office/drawing/2014/main" id="{6B44E120-8A03-1ECB-0A73-1D8FEEA44721}"/>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The objective is to match the simulated data to the observed data by varying parameters and building the prior distribution.</a:t>
            </a:r>
            <a:br>
              <a:rPr lang="en-US" dirty="0"/>
            </a:br>
            <a:r>
              <a:rPr lang="en-US" b="0" i="0" u="none" strike="noStrike" dirty="0">
                <a:solidFill>
                  <a:srgbClr val="000000"/>
                </a:solidFill>
                <a:effectLst/>
                <a:latin typeface="-webkit-standard"/>
              </a:rPr>
              <a:t>Today, the focus is on hydraulic conductivity and its alignment with the observed data.</a:t>
            </a:r>
          </a:p>
          <a:p>
            <a:pPr marL="0" indent="0">
              <a:buNone/>
            </a:pPr>
            <a:endParaRPr lang="en-US" dirty="0"/>
          </a:p>
        </p:txBody>
      </p:sp>
    </p:spTree>
    <p:extLst>
      <p:ext uri="{BB962C8B-B14F-4D97-AF65-F5344CB8AC3E}">
        <p14:creationId xmlns:p14="http://schemas.microsoft.com/office/powerpoint/2010/main" val="2299951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234E-2ABB-D8B7-CDEE-5FFA63EFFB84}"/>
              </a:ext>
            </a:extLst>
          </p:cNvPr>
          <p:cNvSpPr>
            <a:spLocks noGrp="1"/>
          </p:cNvSpPr>
          <p:nvPr>
            <p:ph type="title"/>
          </p:nvPr>
        </p:nvSpPr>
        <p:spPr/>
        <p:txBody>
          <a:bodyPr/>
          <a:lstStyle/>
          <a:p>
            <a:r>
              <a:rPr lang="en-US" b="1" dirty="0">
                <a:solidFill>
                  <a:schemeClr val="accent2"/>
                </a:solidFill>
              </a:rPr>
              <a:t>Collection of Data</a:t>
            </a:r>
            <a:endParaRPr lang="en-US" b="1" dirty="0"/>
          </a:p>
        </p:txBody>
      </p:sp>
      <p:sp>
        <p:nvSpPr>
          <p:cNvPr id="3" name="Content Placeholder 2">
            <a:extLst>
              <a:ext uri="{FF2B5EF4-FFF2-40B4-BE49-F238E27FC236}">
                <a16:creationId xmlns:a16="http://schemas.microsoft.com/office/drawing/2014/main" id="{394EFEF3-3297-48F0-586F-602AD2653A0B}"/>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Data was collected over a one-year period, starting on October 10, 2018, and ending on October 10, 2019, in the state of Nebraska. The </a:t>
            </a:r>
            <a:r>
              <a:rPr lang="en-US" b="0" i="0" u="none" strike="noStrike" dirty="0" err="1">
                <a:solidFill>
                  <a:srgbClr val="000000"/>
                </a:solidFill>
                <a:effectLst/>
                <a:latin typeface="-webkit-standard"/>
              </a:rPr>
              <a:t>AmeriFlux</a:t>
            </a:r>
            <a:r>
              <a:rPr lang="en-US" b="0" i="0" u="none" strike="noStrike" dirty="0">
                <a:solidFill>
                  <a:srgbClr val="000000"/>
                </a:solidFill>
                <a:effectLst/>
                <a:latin typeface="-webkit-standard"/>
              </a:rPr>
              <a:t> site for this data is US-Ne2.</a:t>
            </a:r>
            <a:endParaRPr lang="en-US" dirty="0"/>
          </a:p>
          <a:p>
            <a:pPr marL="0" indent="0">
              <a:buNone/>
            </a:pPr>
            <a:endParaRPr lang="en-US" dirty="0"/>
          </a:p>
        </p:txBody>
      </p:sp>
    </p:spTree>
    <p:extLst>
      <p:ext uri="{BB962C8B-B14F-4D97-AF65-F5344CB8AC3E}">
        <p14:creationId xmlns:p14="http://schemas.microsoft.com/office/powerpoint/2010/main" val="82263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690B-3786-49A6-1D54-BE5A535D7A63}"/>
              </a:ext>
            </a:extLst>
          </p:cNvPr>
          <p:cNvSpPr>
            <a:spLocks noGrp="1"/>
          </p:cNvSpPr>
          <p:nvPr>
            <p:ph type="title"/>
          </p:nvPr>
        </p:nvSpPr>
        <p:spPr/>
        <p:txBody>
          <a:bodyPr/>
          <a:lstStyle/>
          <a:p>
            <a:r>
              <a:rPr lang="en-US" b="1" dirty="0">
                <a:solidFill>
                  <a:schemeClr val="accent2"/>
                </a:solidFill>
              </a:rPr>
              <a:t>Single Column : </a:t>
            </a:r>
            <a:r>
              <a:rPr lang="en-US" b="1" dirty="0" err="1">
                <a:solidFill>
                  <a:schemeClr val="accent2"/>
                </a:solidFill>
              </a:rPr>
              <a:t>USNe</a:t>
            </a:r>
            <a:r>
              <a:rPr lang="en-US" b="1" dirty="0">
                <a:solidFill>
                  <a:schemeClr val="accent2"/>
                </a:solidFill>
              </a:rPr>
              <a:t> -2 </a:t>
            </a:r>
            <a:endParaRPr lang="en-US" b="1" dirty="0"/>
          </a:p>
        </p:txBody>
      </p:sp>
      <p:sp>
        <p:nvSpPr>
          <p:cNvPr id="3" name="Content Placeholder 2">
            <a:extLst>
              <a:ext uri="{FF2B5EF4-FFF2-40B4-BE49-F238E27FC236}">
                <a16:creationId xmlns:a16="http://schemas.microsoft.com/office/drawing/2014/main" id="{7943CFB4-0178-A2F2-1BC7-4DF8297A1BCC}"/>
              </a:ext>
            </a:extLst>
          </p:cNvPr>
          <p:cNvSpPr>
            <a:spLocks noGrp="1"/>
          </p:cNvSpPr>
          <p:nvPr>
            <p:ph idx="1"/>
          </p:nvPr>
        </p:nvSpPr>
        <p:spPr/>
        <p:txBody>
          <a:bodyPr/>
          <a:lstStyle/>
          <a:p>
            <a:pPr marL="0" indent="0">
              <a:buNone/>
            </a:pPr>
            <a:r>
              <a:rPr lang="en-US" b="0" i="0" u="none" strike="noStrike" dirty="0">
                <a:solidFill>
                  <a:srgbClr val="000000"/>
                </a:solidFill>
                <a:effectLst/>
                <a:latin typeface="-webkit-standard"/>
              </a:rPr>
              <a:t>A specific prior distribution has been assigned to the USNE-2 location. Each location has unique characteristics and, therefore, its own prior distribution.</a:t>
            </a:r>
          </a:p>
          <a:p>
            <a:endParaRPr lang="en-US" dirty="0"/>
          </a:p>
        </p:txBody>
      </p:sp>
    </p:spTree>
    <p:extLst>
      <p:ext uri="{BB962C8B-B14F-4D97-AF65-F5344CB8AC3E}">
        <p14:creationId xmlns:p14="http://schemas.microsoft.com/office/powerpoint/2010/main" val="40791346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ED73-653D-0714-A4A3-9A4CA99ACFCC}"/>
              </a:ext>
            </a:extLst>
          </p:cNvPr>
          <p:cNvSpPr>
            <a:spLocks noGrp="1"/>
          </p:cNvSpPr>
          <p:nvPr>
            <p:ph type="title"/>
          </p:nvPr>
        </p:nvSpPr>
        <p:spPr/>
        <p:txBody>
          <a:bodyPr/>
          <a:lstStyle/>
          <a:p>
            <a:r>
              <a:rPr lang="en-US" dirty="0">
                <a:solidFill>
                  <a:schemeClr val="accent2"/>
                </a:solidFill>
              </a:rPr>
              <a:t>US Ne2 : Hydraulic Conductivity </a:t>
            </a:r>
            <a:endParaRPr lang="en-US" dirty="0"/>
          </a:p>
        </p:txBody>
      </p:sp>
      <p:sp>
        <p:nvSpPr>
          <p:cNvPr id="3" name="Content Placeholder 2">
            <a:extLst>
              <a:ext uri="{FF2B5EF4-FFF2-40B4-BE49-F238E27FC236}">
                <a16:creationId xmlns:a16="http://schemas.microsoft.com/office/drawing/2014/main" id="{C9097BC1-5091-C969-B6EF-1069D1EC460A}"/>
              </a:ext>
            </a:extLst>
          </p:cNvPr>
          <p:cNvSpPr>
            <a:spLocks noGrp="1"/>
          </p:cNvSpPr>
          <p:nvPr>
            <p:ph idx="1"/>
          </p:nvPr>
        </p:nvSpPr>
        <p:spPr/>
        <p:txBody>
          <a:bodyPr/>
          <a:lstStyle/>
          <a:p>
            <a:r>
              <a:rPr lang="en-US" dirty="0"/>
              <a:t>A sensitivity analysis has been conducted to assess the influence of the hydraulic conductivity on the simulated latent heat and how its variations leads to matching the observation data collected from Ameri flux.</a:t>
            </a:r>
          </a:p>
          <a:p>
            <a:pPr marL="0" indent="0">
              <a:buNone/>
            </a:pPr>
            <a:endParaRPr lang="en-US" dirty="0"/>
          </a:p>
        </p:txBody>
      </p:sp>
    </p:spTree>
    <p:extLst>
      <p:ext uri="{BB962C8B-B14F-4D97-AF65-F5344CB8AC3E}">
        <p14:creationId xmlns:p14="http://schemas.microsoft.com/office/powerpoint/2010/main" val="2037833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0AFF-9988-1139-5FCC-047B4625BD39}"/>
              </a:ext>
            </a:extLst>
          </p:cNvPr>
          <p:cNvSpPr>
            <a:spLocks noGrp="1"/>
          </p:cNvSpPr>
          <p:nvPr>
            <p:ph type="title"/>
          </p:nvPr>
        </p:nvSpPr>
        <p:spPr/>
        <p:txBody>
          <a:bodyPr/>
          <a:lstStyle/>
          <a:p>
            <a:r>
              <a:rPr lang="en-US" b="1" dirty="0">
                <a:solidFill>
                  <a:schemeClr val="accent2"/>
                </a:solidFill>
              </a:rPr>
              <a:t>US Ne2 : Hydraulic Conductivity</a:t>
            </a:r>
            <a:endParaRPr lang="en-US" dirty="0"/>
          </a:p>
        </p:txBody>
      </p:sp>
      <p:sp>
        <p:nvSpPr>
          <p:cNvPr id="3" name="Content Placeholder 2">
            <a:extLst>
              <a:ext uri="{FF2B5EF4-FFF2-40B4-BE49-F238E27FC236}">
                <a16:creationId xmlns:a16="http://schemas.microsoft.com/office/drawing/2014/main" id="{C010F1BA-EF69-E116-CF27-1490E061ECE5}"/>
              </a:ext>
            </a:extLst>
          </p:cNvPr>
          <p:cNvSpPr>
            <a:spLocks noGrp="1"/>
          </p:cNvSpPr>
          <p:nvPr>
            <p:ph idx="1"/>
          </p:nvPr>
        </p:nvSpPr>
        <p:spPr>
          <a:xfrm>
            <a:off x="838200" y="1825625"/>
            <a:ext cx="6201792" cy="4351338"/>
          </a:xfrm>
        </p:spPr>
        <p:txBody>
          <a:bodyPr>
            <a:normAutofit/>
          </a:bodyPr>
          <a:lstStyle/>
          <a:p>
            <a:pPr algn="just"/>
            <a:r>
              <a:rPr lang="en-US" sz="2200" dirty="0"/>
              <a:t>The Hydraulic Conductivity that have been selected to run the simulations range between 10</a:t>
            </a:r>
            <a:r>
              <a:rPr lang="en-US" sz="2200" baseline="30000" dirty="0"/>
              <a:t>-13 </a:t>
            </a:r>
            <a:r>
              <a:rPr lang="en-US" sz="2200" dirty="0"/>
              <a:t>and 1 m/s </a:t>
            </a:r>
            <a:r>
              <a:rPr lang="en-US" sz="2200" baseline="30000" dirty="0"/>
              <a:t> </a:t>
            </a:r>
            <a:r>
              <a:rPr lang="en-US" sz="2200" dirty="0"/>
              <a:t> </a:t>
            </a:r>
          </a:p>
          <a:p>
            <a:pPr algn="just"/>
            <a:r>
              <a:rPr lang="en-US" sz="2200" dirty="0"/>
              <a:t>The objective of running simulation on this big range is to assess the trend of the whole possible hydraulic conductivity through plotting . Moreover, the hydraulic conductivity with high values of error will be eliminated for the next round of simulation that will be more focusing on the range where the value of error are acceptable. </a:t>
            </a:r>
          </a:p>
          <a:p>
            <a:pPr marL="0" indent="0">
              <a:buNone/>
            </a:pPr>
            <a:endParaRPr lang="en-US" dirty="0"/>
          </a:p>
        </p:txBody>
      </p:sp>
      <p:pic>
        <p:nvPicPr>
          <p:cNvPr id="4" name="Content Placeholder 4" descr="A diagram of a graph&#10;&#10;Description automatically generated with medium confidence">
            <a:extLst>
              <a:ext uri="{FF2B5EF4-FFF2-40B4-BE49-F238E27FC236}">
                <a16:creationId xmlns:a16="http://schemas.microsoft.com/office/drawing/2014/main" id="{5C6059FB-9EB6-CB92-562B-E0A3DADA21E1}"/>
              </a:ext>
            </a:extLst>
          </p:cNvPr>
          <p:cNvPicPr>
            <a:picLocks noChangeAspect="1"/>
          </p:cNvPicPr>
          <p:nvPr/>
        </p:nvPicPr>
        <p:blipFill>
          <a:blip r:embed="rId2"/>
          <a:srcRect l="52936"/>
          <a:stretch/>
        </p:blipFill>
        <p:spPr>
          <a:xfrm>
            <a:off x="7279360" y="1426869"/>
            <a:ext cx="4478865" cy="4879975"/>
          </a:xfrm>
          <a:prstGeom prst="rect">
            <a:avLst/>
          </a:prstGeom>
        </p:spPr>
      </p:pic>
    </p:spTree>
    <p:extLst>
      <p:ext uri="{BB962C8B-B14F-4D97-AF65-F5344CB8AC3E}">
        <p14:creationId xmlns:p14="http://schemas.microsoft.com/office/powerpoint/2010/main" val="467700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ACD17-39C9-2648-DA6B-37487C4EEDE5}"/>
              </a:ext>
            </a:extLst>
          </p:cNvPr>
          <p:cNvSpPr>
            <a:spLocks noGrp="1"/>
          </p:cNvSpPr>
          <p:nvPr>
            <p:ph type="title"/>
          </p:nvPr>
        </p:nvSpPr>
        <p:spPr/>
        <p:txBody>
          <a:bodyPr/>
          <a:lstStyle/>
          <a:p>
            <a:r>
              <a:rPr lang="en-US" dirty="0">
                <a:solidFill>
                  <a:schemeClr val="accent2"/>
                </a:solidFill>
              </a:rPr>
              <a:t>US-Ne2 : Simulation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21E94A-D51F-EE4D-D88E-D14372AC1EA9}"/>
                  </a:ext>
                </a:extLst>
              </p:cNvPr>
              <p:cNvSpPr>
                <a:spLocks noGrp="1"/>
              </p:cNvSpPr>
              <p:nvPr>
                <p:ph idx="1"/>
              </p:nvPr>
            </p:nvSpPr>
            <p:spPr/>
            <p:txBody>
              <a:bodyPr/>
              <a:lstStyle/>
              <a:p>
                <a:r>
                  <a:rPr lang="en-US" dirty="0"/>
                  <a:t>Running 100 simulation using linear spacing:</a:t>
                </a:r>
              </a:p>
              <a:p>
                <a:pPr marL="0" indent="0">
                  <a:buNone/>
                </a:pPr>
                <a:endParaRPr lang="en-US" dirty="0"/>
              </a:p>
              <a:p>
                <a:pPr marL="0" indent="0">
                  <a:buNone/>
                </a:pPr>
                <a:endParaRPr lang="en-US" dirty="0"/>
              </a:p>
              <a:p>
                <a:pPr marL="0" indent="0" algn="ctr">
                  <a:buNone/>
                </a:pPr>
                <a:r>
                  <a:rPr lang="en-US" sz="2000" dirty="0"/>
                  <a:t>K spacing </a:t>
                </a:r>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𝑘</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m:t>
                            </m:r>
                            <m:r>
                              <a:rPr lang="en-US" b="0" i="1" smtClean="0">
                                <a:latin typeface="Cambria Math" panose="02040503050406030204" pitchFamily="18" charset="0"/>
                              </a:rPr>
                              <m:t>𝐾𝑚𝑖𝑛</m:t>
                            </m:r>
                            <m:r>
                              <a:rPr lang="en-US" b="0" i="1" smtClean="0">
                                <a:latin typeface="Cambria Math" panose="02040503050406030204" pitchFamily="18" charset="0"/>
                              </a:rPr>
                              <m:t>)</m:t>
                            </m:r>
                          </m:e>
                        </m:func>
                      </m:num>
                      <m:den>
                        <m:r>
                          <a:rPr lang="en-US" b="0" i="1" smtClean="0">
                            <a:latin typeface="Cambria Math" panose="02040503050406030204" pitchFamily="18" charset="0"/>
                          </a:rPr>
                          <m:t>100</m:t>
                        </m:r>
                      </m:den>
                    </m:f>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921E94A-D51F-EE4D-D88E-D14372AC1EA9}"/>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0668235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CEEC4-6D21-5142-EE41-EBFD90D6C620}"/>
              </a:ext>
            </a:extLst>
          </p:cNvPr>
          <p:cNvSpPr>
            <a:spLocks noGrp="1"/>
          </p:cNvSpPr>
          <p:nvPr>
            <p:ph type="title"/>
          </p:nvPr>
        </p:nvSpPr>
        <p:spPr/>
        <p:txBody>
          <a:bodyPr/>
          <a:lstStyle/>
          <a:p>
            <a:r>
              <a:rPr lang="en-US" dirty="0">
                <a:solidFill>
                  <a:schemeClr val="accent2"/>
                </a:solidFill>
              </a:rPr>
              <a:t>US Ne2 : RMSE Test </a:t>
            </a:r>
            <a:endParaRPr lang="en-US" dirty="0"/>
          </a:p>
        </p:txBody>
      </p:sp>
      <p:sp>
        <p:nvSpPr>
          <p:cNvPr id="3" name="Content Placeholder 2">
            <a:extLst>
              <a:ext uri="{FF2B5EF4-FFF2-40B4-BE49-F238E27FC236}">
                <a16:creationId xmlns:a16="http://schemas.microsoft.com/office/drawing/2014/main" id="{D2C226F1-9FE1-FAFD-B3C3-0E311587117D}"/>
              </a:ext>
            </a:extLst>
          </p:cNvPr>
          <p:cNvSpPr>
            <a:spLocks noGrp="1"/>
          </p:cNvSpPr>
          <p:nvPr>
            <p:ph idx="1"/>
          </p:nvPr>
        </p:nvSpPr>
        <p:spPr/>
        <p:txBody>
          <a:bodyPr/>
          <a:lstStyle/>
          <a:p>
            <a:pPr marL="0" indent="0" algn="just">
              <a:buNone/>
            </a:pPr>
            <a:r>
              <a:rPr lang="en-US" dirty="0"/>
              <a:t>The root mean square error test provides a single value that represents the difference in magnitude of the latent heat  between the simulated and the observation in a one single value for each hydraulic conductivity. Moreover, it represents the trends or the pattern of error association with each k in our case.</a:t>
            </a:r>
          </a:p>
          <a:p>
            <a:pPr marL="0" indent="0" algn="just">
              <a:buNone/>
            </a:pPr>
            <a:endParaRPr lang="en-US" dirty="0"/>
          </a:p>
          <a:p>
            <a:pPr marL="0" indent="0" algn="just">
              <a:buNone/>
            </a:pPr>
            <a:endParaRPr lang="en-US" dirty="0"/>
          </a:p>
          <a:p>
            <a:pPr marL="0" indent="0">
              <a:buNone/>
            </a:pPr>
            <a:endParaRPr lang="en-US" dirty="0"/>
          </a:p>
        </p:txBody>
      </p:sp>
    </p:spTree>
    <p:extLst>
      <p:ext uri="{BB962C8B-B14F-4D97-AF65-F5344CB8AC3E}">
        <p14:creationId xmlns:p14="http://schemas.microsoft.com/office/powerpoint/2010/main" val="3996974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5342-862A-3315-5801-B70316904CFC}"/>
              </a:ext>
            </a:extLst>
          </p:cNvPr>
          <p:cNvSpPr>
            <a:spLocks noGrp="1"/>
          </p:cNvSpPr>
          <p:nvPr>
            <p:ph type="title"/>
          </p:nvPr>
        </p:nvSpPr>
        <p:spPr/>
        <p:txBody>
          <a:bodyPr/>
          <a:lstStyle/>
          <a:p>
            <a:r>
              <a:rPr lang="en-US" b="1" dirty="0">
                <a:solidFill>
                  <a:schemeClr val="accent2"/>
                </a:solidFill>
              </a:rPr>
              <a:t>Methodology</a:t>
            </a:r>
            <a:endParaRPr lang="en-US" dirty="0"/>
          </a:p>
        </p:txBody>
      </p:sp>
      <p:sp>
        <p:nvSpPr>
          <p:cNvPr id="3" name="Content Placeholder 2">
            <a:extLst>
              <a:ext uri="{FF2B5EF4-FFF2-40B4-BE49-F238E27FC236}">
                <a16:creationId xmlns:a16="http://schemas.microsoft.com/office/drawing/2014/main" id="{C496AC72-A2DB-8AB0-BA9B-3247A54CA557}"/>
              </a:ext>
            </a:extLst>
          </p:cNvPr>
          <p:cNvSpPr>
            <a:spLocks noGrp="1"/>
          </p:cNvSpPr>
          <p:nvPr>
            <p:ph idx="1"/>
          </p:nvPr>
        </p:nvSpPr>
        <p:spPr/>
        <p:txBody>
          <a:bodyPr/>
          <a:lstStyle/>
          <a:p>
            <a:r>
              <a:rPr lang="en-US" dirty="0"/>
              <a:t>Running Simulation </a:t>
            </a:r>
          </a:p>
          <a:p>
            <a:r>
              <a:rPr lang="en-US" dirty="0"/>
              <a:t>Read The Data from the file </a:t>
            </a:r>
          </a:p>
          <a:p>
            <a:r>
              <a:rPr lang="en-US" dirty="0"/>
              <a:t>Filtering the data</a:t>
            </a:r>
          </a:p>
          <a:p>
            <a:r>
              <a:rPr lang="en-US" dirty="0"/>
              <a:t>Apply RMSE</a:t>
            </a:r>
          </a:p>
          <a:p>
            <a:r>
              <a:rPr lang="en-US" dirty="0"/>
              <a:t>Plotting</a:t>
            </a:r>
          </a:p>
          <a:p>
            <a:r>
              <a:rPr lang="en-US" dirty="0"/>
              <a:t>Running another Simulation  </a:t>
            </a:r>
          </a:p>
          <a:p>
            <a:pPr marL="0" indent="0">
              <a:buNone/>
            </a:pPr>
            <a:endParaRPr lang="en-US" dirty="0"/>
          </a:p>
        </p:txBody>
      </p:sp>
    </p:spTree>
    <p:extLst>
      <p:ext uri="{BB962C8B-B14F-4D97-AF65-F5344CB8AC3E}">
        <p14:creationId xmlns:p14="http://schemas.microsoft.com/office/powerpoint/2010/main" val="23801616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405B-FDD2-2372-0DC8-6644294F7FFF}"/>
              </a:ext>
            </a:extLst>
          </p:cNvPr>
          <p:cNvSpPr>
            <a:spLocks noGrp="1"/>
          </p:cNvSpPr>
          <p:nvPr>
            <p:ph type="title"/>
          </p:nvPr>
        </p:nvSpPr>
        <p:spPr/>
        <p:txBody>
          <a:bodyPr/>
          <a:lstStyle/>
          <a:p>
            <a:r>
              <a:rPr lang="en-US" dirty="0">
                <a:solidFill>
                  <a:schemeClr val="accent2"/>
                </a:solidFill>
              </a:rPr>
              <a:t>Plotting</a:t>
            </a:r>
            <a:endParaRPr lang="en-US" dirty="0"/>
          </a:p>
        </p:txBody>
      </p:sp>
      <p:sp>
        <p:nvSpPr>
          <p:cNvPr id="3" name="Content Placeholder 2">
            <a:extLst>
              <a:ext uri="{FF2B5EF4-FFF2-40B4-BE49-F238E27FC236}">
                <a16:creationId xmlns:a16="http://schemas.microsoft.com/office/drawing/2014/main" id="{FB26FE28-1322-75F1-8938-6CD2CDEB1A62}"/>
              </a:ext>
            </a:extLst>
          </p:cNvPr>
          <p:cNvSpPr>
            <a:spLocks noGrp="1"/>
          </p:cNvSpPr>
          <p:nvPr>
            <p:ph idx="1"/>
          </p:nvPr>
        </p:nvSpPr>
        <p:spPr>
          <a:xfrm>
            <a:off x="749424" y="1816747"/>
            <a:ext cx="4612689" cy="4351338"/>
          </a:xfrm>
        </p:spPr>
        <p:txBody>
          <a:bodyPr/>
          <a:lstStyle/>
          <a:p>
            <a:pPr marL="0" indent="0">
              <a:buNone/>
            </a:pPr>
            <a:r>
              <a:rPr lang="en-US" b="0" i="0" u="none" strike="noStrike" dirty="0">
                <a:solidFill>
                  <a:srgbClr val="000000"/>
                </a:solidFill>
                <a:effectLst/>
                <a:latin typeface="-webkit-standard"/>
              </a:rPr>
              <a:t>Focus on the hydraulic conductivity values between 1.00E-13 and 0.01, as a pattern can be observed in this range of the graph while eliminate the other value when re-running the next simulation. </a:t>
            </a:r>
          </a:p>
          <a:p>
            <a:pPr marL="0" indent="0">
              <a:buNone/>
            </a:pPr>
            <a:endParaRPr lang="en-US" dirty="0"/>
          </a:p>
        </p:txBody>
      </p:sp>
      <p:pic>
        <p:nvPicPr>
          <p:cNvPr id="4" name="Content Placeholder 4" descr="A graph with a dotted line&#10;&#10;Description automatically generated">
            <a:extLst>
              <a:ext uri="{FF2B5EF4-FFF2-40B4-BE49-F238E27FC236}">
                <a16:creationId xmlns:a16="http://schemas.microsoft.com/office/drawing/2014/main" id="{C1A652FF-5DAD-C3C6-9F52-AE0278E2A173}"/>
              </a:ext>
            </a:extLst>
          </p:cNvPr>
          <p:cNvPicPr>
            <a:picLocks noChangeAspect="1"/>
          </p:cNvPicPr>
          <p:nvPr/>
        </p:nvPicPr>
        <p:blipFill>
          <a:blip r:embed="rId2"/>
          <a:stretch>
            <a:fillRect/>
          </a:stretch>
        </p:blipFill>
        <p:spPr>
          <a:xfrm>
            <a:off x="5837530" y="1104762"/>
            <a:ext cx="5801784" cy="4351338"/>
          </a:xfrm>
          <a:prstGeom prst="rect">
            <a:avLst/>
          </a:prstGeom>
        </p:spPr>
      </p:pic>
    </p:spTree>
    <p:extLst>
      <p:ext uri="{BB962C8B-B14F-4D97-AF65-F5344CB8AC3E}">
        <p14:creationId xmlns:p14="http://schemas.microsoft.com/office/powerpoint/2010/main" val="1943336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1FF9-1EFF-69DE-6334-999323BDFBD3}"/>
              </a:ext>
            </a:extLst>
          </p:cNvPr>
          <p:cNvSpPr>
            <a:spLocks noGrp="1"/>
          </p:cNvSpPr>
          <p:nvPr>
            <p:ph type="title"/>
          </p:nvPr>
        </p:nvSpPr>
        <p:spPr/>
        <p:txBody>
          <a:bodyPr/>
          <a:lstStyle/>
          <a:p>
            <a:r>
              <a:rPr lang="en-US" b="1" dirty="0">
                <a:solidFill>
                  <a:schemeClr val="accent2"/>
                </a:solidFill>
              </a:rPr>
              <a:t>Proposed Approach</a:t>
            </a:r>
            <a:endParaRPr lang="en-US" b="1" dirty="0"/>
          </a:p>
        </p:txBody>
      </p:sp>
      <p:sp>
        <p:nvSpPr>
          <p:cNvPr id="3" name="Content Placeholder 2">
            <a:extLst>
              <a:ext uri="{FF2B5EF4-FFF2-40B4-BE49-F238E27FC236}">
                <a16:creationId xmlns:a16="http://schemas.microsoft.com/office/drawing/2014/main" id="{2D15B9B4-7E63-A9DC-77C1-EDCC50834D04}"/>
              </a:ext>
            </a:extLst>
          </p:cNvPr>
          <p:cNvSpPr>
            <a:spLocks noGrp="1"/>
          </p:cNvSpPr>
          <p:nvPr>
            <p:ph idx="1"/>
          </p:nvPr>
        </p:nvSpPr>
        <p:spPr/>
        <p:txBody>
          <a:bodyPr/>
          <a:lstStyle/>
          <a:p>
            <a:r>
              <a:rPr lang="en-US" b="0" i="0" u="none" strike="noStrike" dirty="0">
                <a:solidFill>
                  <a:srgbClr val="000000"/>
                </a:solidFill>
                <a:effectLst/>
                <a:latin typeface="-webkit-standard"/>
              </a:rPr>
              <a:t>Focus on the hydraulic conductivity values between 1.00E-13 and 0.01, as a pattern can be observed in this range of the graph.</a:t>
            </a:r>
          </a:p>
          <a:p>
            <a:pPr marL="0" indent="0">
              <a:buNone/>
            </a:pPr>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Divide this range into smaller intervals, as it is still quite large, and run 100 simulations for each interval.</a:t>
            </a:r>
          </a:p>
          <a:p>
            <a:pPr marL="0" indent="0">
              <a:buNone/>
            </a:pPr>
            <a:endParaRPr lang="en-US" b="0" i="0" u="none" strike="noStrike" dirty="0">
              <a:solidFill>
                <a:srgbClr val="000000"/>
              </a:solidFill>
              <a:effectLst/>
              <a:latin typeface="-webkit-standard"/>
            </a:endParaRPr>
          </a:p>
          <a:p>
            <a:r>
              <a:rPr lang="en-US" b="0" i="0" u="none" strike="noStrike" dirty="0">
                <a:solidFill>
                  <a:srgbClr val="000000"/>
                </a:solidFill>
                <a:effectLst/>
                <a:latin typeface="-webkit-standard"/>
              </a:rPr>
              <a:t>Calculate the root mean square error (RMSE) for each interval.</a:t>
            </a:r>
            <a:br>
              <a:rPr lang="en-US" dirty="0"/>
            </a:br>
            <a:r>
              <a:rPr lang="en-US" b="0" i="0" u="none" strike="noStrike" dirty="0">
                <a:solidFill>
                  <a:srgbClr val="000000"/>
                </a:solidFill>
                <a:effectLst/>
                <a:latin typeface="-webkit-standard"/>
              </a:rPr>
              <a:t>The prior distribution can then be plotted using the RMSE values.</a:t>
            </a:r>
            <a:endParaRPr lang="en-US" dirty="0"/>
          </a:p>
          <a:p>
            <a:pPr marL="0" indent="0">
              <a:buNone/>
            </a:pPr>
            <a:endParaRPr lang="en-US" dirty="0"/>
          </a:p>
        </p:txBody>
      </p:sp>
    </p:spTree>
    <p:extLst>
      <p:ext uri="{BB962C8B-B14F-4D97-AF65-F5344CB8AC3E}">
        <p14:creationId xmlns:p14="http://schemas.microsoft.com/office/powerpoint/2010/main" val="2527121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3ABE4-B888-26A4-2668-48E9EC8F3EF5}"/>
              </a:ext>
            </a:extLst>
          </p:cNvPr>
          <p:cNvSpPr>
            <a:spLocks noGrp="1"/>
          </p:cNvSpPr>
          <p:nvPr>
            <p:ph type="title"/>
          </p:nvPr>
        </p:nvSpPr>
        <p:spPr/>
        <p:txBody>
          <a:bodyPr>
            <a:normAutofit fontScale="90000"/>
          </a:bodyPr>
          <a:lstStyle/>
          <a:p>
            <a:r>
              <a:rPr lang="en-US" b="1" dirty="0">
                <a:solidFill>
                  <a:schemeClr val="accent2"/>
                </a:solidFill>
              </a:rPr>
              <a:t>Simulation-Based Inference for Parameter Estimation of Complex Watershed  Simulators</a:t>
            </a:r>
            <a:endParaRPr lang="en-US" b="1" dirty="0"/>
          </a:p>
        </p:txBody>
      </p:sp>
      <p:sp>
        <p:nvSpPr>
          <p:cNvPr id="3" name="Content Placeholder 2">
            <a:extLst>
              <a:ext uri="{FF2B5EF4-FFF2-40B4-BE49-F238E27FC236}">
                <a16:creationId xmlns:a16="http://schemas.microsoft.com/office/drawing/2014/main" id="{FF4DC420-B695-7A49-17D6-6CDFC72E56DA}"/>
              </a:ext>
            </a:extLst>
          </p:cNvPr>
          <p:cNvSpPr>
            <a:spLocks noGrp="1"/>
          </p:cNvSpPr>
          <p:nvPr>
            <p:ph idx="1"/>
          </p:nvPr>
        </p:nvSpPr>
        <p:spPr/>
        <p:txBody>
          <a:bodyPr/>
          <a:lstStyle/>
          <a:p>
            <a:pPr marL="0" indent="0">
              <a:lnSpc>
                <a:spcPct val="150000"/>
              </a:lnSpc>
              <a:buNone/>
            </a:pPr>
            <a:r>
              <a:rPr lang="en-US" dirty="0"/>
              <a:t>Limitations :</a:t>
            </a:r>
          </a:p>
          <a:p>
            <a:pPr>
              <a:lnSpc>
                <a:spcPct val="150000"/>
              </a:lnSpc>
            </a:pPr>
            <a:r>
              <a:rPr lang="en-US" dirty="0"/>
              <a:t>Types of computational Demands and Complex Responses that made the calibration of PB simulators infeasible . </a:t>
            </a:r>
          </a:p>
          <a:p>
            <a:pPr>
              <a:lnSpc>
                <a:spcPct val="150000"/>
              </a:lnSpc>
            </a:pPr>
            <a:r>
              <a:rPr lang="en-US" dirty="0"/>
              <a:t>Relation between the Conditional Probability and the complex responses of simulators.</a:t>
            </a: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solidFill>
                <a:schemeClr val="accent2"/>
              </a:solidFill>
            </a:endParaRPr>
          </a:p>
          <a:p>
            <a:endParaRPr lang="en-US" dirty="0"/>
          </a:p>
        </p:txBody>
      </p:sp>
    </p:spTree>
    <p:extLst>
      <p:ext uri="{BB962C8B-B14F-4D97-AF65-F5344CB8AC3E}">
        <p14:creationId xmlns:p14="http://schemas.microsoft.com/office/powerpoint/2010/main" val="394523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83B5-293D-BB8E-9E45-47AF1FDB7908}"/>
              </a:ext>
            </a:extLst>
          </p:cNvPr>
          <p:cNvSpPr>
            <a:spLocks noGrp="1"/>
          </p:cNvSpPr>
          <p:nvPr>
            <p:ph type="title"/>
          </p:nvPr>
        </p:nvSpPr>
        <p:spPr>
          <a:xfrm>
            <a:off x="944732" y="2549032"/>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04 -12 -2024</a:t>
            </a:r>
          </a:p>
        </p:txBody>
      </p:sp>
    </p:spTree>
    <p:extLst>
      <p:ext uri="{BB962C8B-B14F-4D97-AF65-F5344CB8AC3E}">
        <p14:creationId xmlns:p14="http://schemas.microsoft.com/office/powerpoint/2010/main" val="2178717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529D-6D7A-006D-9F89-193FE4B167BC}"/>
              </a:ext>
            </a:extLst>
          </p:cNvPr>
          <p:cNvSpPr>
            <a:spLocks noGrp="1"/>
          </p:cNvSpPr>
          <p:nvPr>
            <p:ph type="title"/>
          </p:nvPr>
        </p:nvSpPr>
        <p:spPr/>
        <p:txBody>
          <a:bodyPr/>
          <a:lstStyle/>
          <a:p>
            <a:r>
              <a:rPr lang="en-US" b="1" dirty="0">
                <a:solidFill>
                  <a:schemeClr val="accent2"/>
                </a:solidFill>
              </a:rPr>
              <a:t>Hydraulic Conductivity : Simulated vs Observed </a:t>
            </a:r>
            <a:endParaRPr lang="en-US" dirty="0"/>
          </a:p>
        </p:txBody>
      </p:sp>
      <p:sp>
        <p:nvSpPr>
          <p:cNvPr id="3" name="Content Placeholder 2">
            <a:extLst>
              <a:ext uri="{FF2B5EF4-FFF2-40B4-BE49-F238E27FC236}">
                <a16:creationId xmlns:a16="http://schemas.microsoft.com/office/drawing/2014/main" id="{A30A6815-E5A8-2FD4-E187-6D8E775CEFC9}"/>
              </a:ext>
            </a:extLst>
          </p:cNvPr>
          <p:cNvSpPr>
            <a:spLocks noGrp="1"/>
          </p:cNvSpPr>
          <p:nvPr>
            <p:ph idx="1"/>
          </p:nvPr>
        </p:nvSpPr>
        <p:spPr>
          <a:xfrm>
            <a:off x="900344" y="2482572"/>
            <a:ext cx="5065450" cy="2533311"/>
          </a:xfrm>
        </p:spPr>
        <p:txBody>
          <a:bodyPr/>
          <a:lstStyle/>
          <a:p>
            <a:pPr marL="0" indent="0" algn="just">
              <a:buNone/>
            </a:pPr>
            <a:r>
              <a:rPr lang="en-US" b="1" dirty="0">
                <a:solidFill>
                  <a:schemeClr val="accent2"/>
                </a:solidFill>
                <a:latin typeface="Aptos" panose="020B0004020202020204" pitchFamily="34" charset="0"/>
              </a:rPr>
              <a:t>Range of the k values</a:t>
            </a:r>
          </a:p>
          <a:p>
            <a:pPr marL="0" indent="0" algn="just">
              <a:buNone/>
            </a:pPr>
            <a:r>
              <a:rPr lang="en-US" dirty="0" err="1">
                <a:latin typeface="Aptos" panose="020B0004020202020204" pitchFamily="34" charset="0"/>
              </a:rPr>
              <a:t>Kmin</a:t>
            </a:r>
            <a:r>
              <a:rPr lang="en-US" dirty="0">
                <a:latin typeface="Aptos" panose="020B0004020202020204" pitchFamily="34" charset="0"/>
              </a:rPr>
              <a:t> = 3.6 x 10</a:t>
            </a:r>
            <a:r>
              <a:rPr lang="en-US" baseline="30000" dirty="0">
                <a:latin typeface="Aptos" panose="020B0004020202020204" pitchFamily="34" charset="0"/>
              </a:rPr>
              <a:t>-10</a:t>
            </a:r>
            <a:r>
              <a:rPr lang="en-US" dirty="0">
                <a:latin typeface="Aptos" panose="020B0004020202020204" pitchFamily="34" charset="0"/>
              </a:rPr>
              <a:t> m/</a:t>
            </a:r>
            <a:r>
              <a:rPr lang="en-US" dirty="0" err="1">
                <a:latin typeface="Aptos" panose="020B0004020202020204" pitchFamily="34" charset="0"/>
              </a:rPr>
              <a:t>hr</a:t>
            </a:r>
            <a:endParaRPr lang="en-US" dirty="0">
              <a:latin typeface="Aptos" panose="020B0004020202020204" pitchFamily="34" charset="0"/>
            </a:endParaRPr>
          </a:p>
          <a:p>
            <a:pPr marL="0" indent="0" algn="just">
              <a:buNone/>
            </a:pPr>
            <a:r>
              <a:rPr lang="en-US" dirty="0" err="1">
                <a:latin typeface="Aptos" panose="020B0004020202020204" pitchFamily="34" charset="0"/>
              </a:rPr>
              <a:t>Kmax</a:t>
            </a:r>
            <a:r>
              <a:rPr lang="en-US" dirty="0">
                <a:latin typeface="Aptos" panose="020B0004020202020204" pitchFamily="34" charset="0"/>
              </a:rPr>
              <a:t> = 3600 m/</a:t>
            </a:r>
            <a:r>
              <a:rPr lang="en-US" dirty="0" err="1">
                <a:latin typeface="Aptos" panose="020B0004020202020204" pitchFamily="34" charset="0"/>
              </a:rPr>
              <a:t>hr</a:t>
            </a:r>
            <a:endParaRPr lang="en-US" dirty="0">
              <a:latin typeface="Aptos" panose="020B0004020202020204" pitchFamily="34" charset="0"/>
            </a:endParaRPr>
          </a:p>
          <a:p>
            <a:pPr marL="0" indent="0">
              <a:buNone/>
            </a:pPr>
            <a:endParaRPr lang="en-US" dirty="0"/>
          </a:p>
        </p:txBody>
      </p:sp>
      <p:pic>
        <p:nvPicPr>
          <p:cNvPr id="4" name="Content Placeholder 4" descr="A graph with a dotted line&#10;&#10;Description automatically generated">
            <a:extLst>
              <a:ext uri="{FF2B5EF4-FFF2-40B4-BE49-F238E27FC236}">
                <a16:creationId xmlns:a16="http://schemas.microsoft.com/office/drawing/2014/main" id="{1B3CDC01-C907-8CE2-7758-80BD89A25197}"/>
              </a:ext>
            </a:extLst>
          </p:cNvPr>
          <p:cNvPicPr>
            <a:picLocks noChangeAspect="1"/>
          </p:cNvPicPr>
          <p:nvPr/>
        </p:nvPicPr>
        <p:blipFill>
          <a:blip r:embed="rId2"/>
          <a:stretch>
            <a:fillRect/>
          </a:stretch>
        </p:blipFill>
        <p:spPr>
          <a:xfrm>
            <a:off x="7186569" y="1797454"/>
            <a:ext cx="4654549" cy="3490912"/>
          </a:xfrm>
          <a:prstGeom prst="rect">
            <a:avLst/>
          </a:prstGeom>
        </p:spPr>
      </p:pic>
    </p:spTree>
    <p:extLst>
      <p:ext uri="{BB962C8B-B14F-4D97-AF65-F5344CB8AC3E}">
        <p14:creationId xmlns:p14="http://schemas.microsoft.com/office/powerpoint/2010/main" val="35382562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D323A-C93E-FAC0-1401-148EF347880A}"/>
              </a:ext>
            </a:extLst>
          </p:cNvPr>
          <p:cNvSpPr>
            <a:spLocks noGrp="1"/>
          </p:cNvSpPr>
          <p:nvPr>
            <p:ph type="title"/>
          </p:nvPr>
        </p:nvSpPr>
        <p:spPr/>
        <p:txBody>
          <a:bodyPr/>
          <a:lstStyle/>
          <a:p>
            <a:r>
              <a:rPr lang="en-US" b="1" dirty="0">
                <a:solidFill>
                  <a:schemeClr val="accent2"/>
                </a:solidFill>
              </a:rPr>
              <a:t>Hydraulic Conductivity : Simulated vs Observed </a:t>
            </a:r>
            <a:endParaRPr lang="en-US" dirty="0"/>
          </a:p>
        </p:txBody>
      </p:sp>
      <p:sp>
        <p:nvSpPr>
          <p:cNvPr id="3" name="Content Placeholder 2">
            <a:extLst>
              <a:ext uri="{FF2B5EF4-FFF2-40B4-BE49-F238E27FC236}">
                <a16:creationId xmlns:a16="http://schemas.microsoft.com/office/drawing/2014/main" id="{AAB6039E-44E1-EE8E-2648-52A4F98808C9}"/>
              </a:ext>
            </a:extLst>
          </p:cNvPr>
          <p:cNvSpPr>
            <a:spLocks noGrp="1"/>
          </p:cNvSpPr>
          <p:nvPr>
            <p:ph idx="1"/>
          </p:nvPr>
        </p:nvSpPr>
        <p:spPr>
          <a:xfrm>
            <a:off x="909221" y="2775536"/>
            <a:ext cx="4523913" cy="1734321"/>
          </a:xfrm>
        </p:spPr>
        <p:txBody>
          <a:bodyPr>
            <a:normAutofit/>
          </a:bodyPr>
          <a:lstStyle/>
          <a:p>
            <a:pPr marL="0" indent="0" algn="just">
              <a:buNone/>
            </a:pPr>
            <a:r>
              <a:rPr lang="en-US" b="1" dirty="0">
                <a:solidFill>
                  <a:schemeClr val="accent2"/>
                </a:solidFill>
                <a:latin typeface="Aptos" panose="020B0004020202020204" pitchFamily="34" charset="0"/>
              </a:rPr>
              <a:t>Range of the k values</a:t>
            </a:r>
          </a:p>
          <a:p>
            <a:pPr marL="0" indent="0" algn="just">
              <a:buNone/>
            </a:pPr>
            <a:r>
              <a:rPr lang="en-US" dirty="0" err="1">
                <a:latin typeface="Aptos" panose="020B0004020202020204" pitchFamily="34" charset="0"/>
              </a:rPr>
              <a:t>Kmin</a:t>
            </a:r>
            <a:r>
              <a:rPr lang="en-US" dirty="0">
                <a:latin typeface="Aptos" panose="020B0004020202020204" pitchFamily="34" charset="0"/>
              </a:rPr>
              <a:t> = 3.6 x 10</a:t>
            </a:r>
            <a:r>
              <a:rPr lang="en-US" baseline="30000" dirty="0">
                <a:latin typeface="Aptos" panose="020B0004020202020204" pitchFamily="34" charset="0"/>
              </a:rPr>
              <a:t>-10</a:t>
            </a:r>
            <a:r>
              <a:rPr lang="en-US" dirty="0">
                <a:latin typeface="Aptos" panose="020B0004020202020204" pitchFamily="34" charset="0"/>
              </a:rPr>
              <a:t> m/</a:t>
            </a:r>
            <a:r>
              <a:rPr lang="en-US" dirty="0" err="1">
                <a:latin typeface="Aptos" panose="020B0004020202020204" pitchFamily="34" charset="0"/>
              </a:rPr>
              <a:t>hr</a:t>
            </a:r>
            <a:endParaRPr lang="en-US" dirty="0">
              <a:latin typeface="Aptos" panose="020B0004020202020204" pitchFamily="34" charset="0"/>
            </a:endParaRPr>
          </a:p>
          <a:p>
            <a:pPr marL="0" indent="0" algn="just">
              <a:buNone/>
            </a:pPr>
            <a:r>
              <a:rPr lang="en-US" dirty="0" err="1">
                <a:latin typeface="Aptos" panose="020B0004020202020204" pitchFamily="34" charset="0"/>
              </a:rPr>
              <a:t>Kmax</a:t>
            </a:r>
            <a:r>
              <a:rPr lang="en-US" dirty="0">
                <a:latin typeface="Aptos" panose="020B0004020202020204" pitchFamily="34" charset="0"/>
              </a:rPr>
              <a:t> =  36 m/</a:t>
            </a:r>
            <a:r>
              <a:rPr lang="en-US" dirty="0" err="1">
                <a:latin typeface="Aptos" panose="020B0004020202020204" pitchFamily="34" charset="0"/>
              </a:rPr>
              <a:t>hr</a:t>
            </a:r>
            <a:endParaRPr lang="en-US" dirty="0">
              <a:latin typeface="Aptos" panose="020B0004020202020204" pitchFamily="34" charset="0"/>
            </a:endParaRPr>
          </a:p>
          <a:p>
            <a:endParaRPr lang="en-US" dirty="0"/>
          </a:p>
        </p:txBody>
      </p:sp>
      <p:pic>
        <p:nvPicPr>
          <p:cNvPr id="4" name="Picture 3" descr="A graph with a line&#10;&#10;Description automatically generated">
            <a:extLst>
              <a:ext uri="{FF2B5EF4-FFF2-40B4-BE49-F238E27FC236}">
                <a16:creationId xmlns:a16="http://schemas.microsoft.com/office/drawing/2014/main" id="{A7A50EE0-6A48-DCDC-F134-A88FCF42E843}"/>
              </a:ext>
            </a:extLst>
          </p:cNvPr>
          <p:cNvPicPr>
            <a:picLocks noChangeAspect="1"/>
          </p:cNvPicPr>
          <p:nvPr/>
        </p:nvPicPr>
        <p:blipFill>
          <a:blip r:embed="rId2"/>
          <a:stretch>
            <a:fillRect/>
          </a:stretch>
        </p:blipFill>
        <p:spPr>
          <a:xfrm>
            <a:off x="6278034" y="1817218"/>
            <a:ext cx="5325533" cy="3850098"/>
          </a:xfrm>
          <a:prstGeom prst="rect">
            <a:avLst/>
          </a:prstGeom>
        </p:spPr>
      </p:pic>
    </p:spTree>
    <p:extLst>
      <p:ext uri="{BB962C8B-B14F-4D97-AF65-F5344CB8AC3E}">
        <p14:creationId xmlns:p14="http://schemas.microsoft.com/office/powerpoint/2010/main" val="3322425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585A0-4A1C-DCA6-7A48-18186F554DEA}"/>
              </a:ext>
            </a:extLst>
          </p:cNvPr>
          <p:cNvSpPr>
            <a:spLocks noGrp="1"/>
          </p:cNvSpPr>
          <p:nvPr>
            <p:ph type="title"/>
          </p:nvPr>
        </p:nvSpPr>
        <p:spPr/>
        <p:txBody>
          <a:bodyPr/>
          <a:lstStyle/>
          <a:p>
            <a:r>
              <a:rPr lang="en-US" b="1" dirty="0">
                <a:solidFill>
                  <a:schemeClr val="accent2"/>
                </a:solidFill>
              </a:rPr>
              <a:t>Hydraulic Conductivity : Simulated vs Observed </a:t>
            </a:r>
            <a:endParaRPr lang="en-US" dirty="0"/>
          </a:p>
        </p:txBody>
      </p:sp>
      <p:sp>
        <p:nvSpPr>
          <p:cNvPr id="3" name="Content Placeholder 2">
            <a:extLst>
              <a:ext uri="{FF2B5EF4-FFF2-40B4-BE49-F238E27FC236}">
                <a16:creationId xmlns:a16="http://schemas.microsoft.com/office/drawing/2014/main" id="{F17D7217-F038-E733-03D1-54A35956EF7A}"/>
              </a:ext>
            </a:extLst>
          </p:cNvPr>
          <p:cNvSpPr>
            <a:spLocks noGrp="1"/>
          </p:cNvSpPr>
          <p:nvPr>
            <p:ph idx="1"/>
          </p:nvPr>
        </p:nvSpPr>
        <p:spPr>
          <a:xfrm>
            <a:off x="838200" y="2775920"/>
            <a:ext cx="4825753" cy="2275858"/>
          </a:xfrm>
        </p:spPr>
        <p:txBody>
          <a:bodyPr/>
          <a:lstStyle/>
          <a:p>
            <a:pPr marL="0" indent="0" algn="just">
              <a:buNone/>
            </a:pPr>
            <a:r>
              <a:rPr lang="en-US" dirty="0">
                <a:solidFill>
                  <a:schemeClr val="accent2"/>
                </a:solidFill>
                <a:latin typeface="Aptos" panose="020B0004020202020204" pitchFamily="34" charset="0"/>
              </a:rPr>
              <a:t> Range of the third simulation </a:t>
            </a:r>
          </a:p>
          <a:p>
            <a:pPr marL="0" indent="0" algn="just">
              <a:buNone/>
            </a:pPr>
            <a:r>
              <a:rPr lang="en-US" dirty="0">
                <a:latin typeface="Aptos" panose="020B0004020202020204" pitchFamily="34" charset="0"/>
              </a:rPr>
              <a:t>   </a:t>
            </a:r>
            <a:r>
              <a:rPr lang="en-US" dirty="0" err="1">
                <a:latin typeface="Aptos" panose="020B0004020202020204" pitchFamily="34" charset="0"/>
              </a:rPr>
              <a:t>Kmin</a:t>
            </a:r>
            <a:r>
              <a:rPr lang="en-US" dirty="0">
                <a:latin typeface="Aptos" panose="020B0004020202020204" pitchFamily="34" charset="0"/>
              </a:rPr>
              <a:t> = 3.6 x 10</a:t>
            </a:r>
            <a:r>
              <a:rPr lang="en-US" baseline="30000" dirty="0">
                <a:latin typeface="Aptos" panose="020B0004020202020204" pitchFamily="34" charset="0"/>
              </a:rPr>
              <a:t>-10</a:t>
            </a:r>
            <a:r>
              <a:rPr lang="en-US" dirty="0">
                <a:latin typeface="Aptos" panose="020B0004020202020204" pitchFamily="34" charset="0"/>
              </a:rPr>
              <a:t> m/</a:t>
            </a:r>
            <a:r>
              <a:rPr lang="en-US" dirty="0" err="1">
                <a:latin typeface="Aptos" panose="020B0004020202020204" pitchFamily="34" charset="0"/>
              </a:rPr>
              <a:t>hr</a:t>
            </a:r>
            <a:endParaRPr lang="en-US" dirty="0">
              <a:latin typeface="Aptos" panose="020B0004020202020204" pitchFamily="34" charset="0"/>
            </a:endParaRPr>
          </a:p>
          <a:p>
            <a:pPr marL="0" indent="0" algn="just">
              <a:buNone/>
            </a:pPr>
            <a:r>
              <a:rPr lang="en-US" dirty="0">
                <a:latin typeface="Aptos" panose="020B0004020202020204" pitchFamily="34" charset="0"/>
              </a:rPr>
              <a:t>   </a:t>
            </a:r>
            <a:r>
              <a:rPr lang="en-US" dirty="0" err="1">
                <a:latin typeface="Aptos" panose="020B0004020202020204" pitchFamily="34" charset="0"/>
              </a:rPr>
              <a:t>Kmax</a:t>
            </a:r>
            <a:r>
              <a:rPr lang="en-US" dirty="0">
                <a:latin typeface="Aptos" panose="020B0004020202020204" pitchFamily="34" charset="0"/>
              </a:rPr>
              <a:t> =  0.36 m/</a:t>
            </a:r>
            <a:r>
              <a:rPr lang="en-US" dirty="0" err="1">
                <a:latin typeface="Aptos" panose="020B0004020202020204" pitchFamily="34" charset="0"/>
              </a:rPr>
              <a:t>hr</a:t>
            </a:r>
            <a:endParaRPr lang="en-US" dirty="0"/>
          </a:p>
        </p:txBody>
      </p:sp>
      <p:pic>
        <p:nvPicPr>
          <p:cNvPr id="4" name="Picture 3" descr="A graph with blue dots&#10;&#10;Description automatically generated">
            <a:extLst>
              <a:ext uri="{FF2B5EF4-FFF2-40B4-BE49-F238E27FC236}">
                <a16:creationId xmlns:a16="http://schemas.microsoft.com/office/drawing/2014/main" id="{89401D97-F042-8AA9-74F7-A61833701848}"/>
              </a:ext>
            </a:extLst>
          </p:cNvPr>
          <p:cNvPicPr>
            <a:picLocks noChangeAspect="1"/>
          </p:cNvPicPr>
          <p:nvPr/>
        </p:nvPicPr>
        <p:blipFill>
          <a:blip r:embed="rId2"/>
          <a:srcRect t="1017" b="-1"/>
          <a:stretch/>
        </p:blipFill>
        <p:spPr>
          <a:xfrm>
            <a:off x="5980590" y="1921180"/>
            <a:ext cx="5708650" cy="3985338"/>
          </a:xfrm>
          <a:prstGeom prst="rect">
            <a:avLst/>
          </a:prstGeom>
        </p:spPr>
      </p:pic>
    </p:spTree>
    <p:extLst>
      <p:ext uri="{BB962C8B-B14F-4D97-AF65-F5344CB8AC3E}">
        <p14:creationId xmlns:p14="http://schemas.microsoft.com/office/powerpoint/2010/main" val="39279873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D2EF0-E73C-C891-7CF8-2A9759FDD345}"/>
              </a:ext>
            </a:extLst>
          </p:cNvPr>
          <p:cNvSpPr>
            <a:spLocks noGrp="1"/>
          </p:cNvSpPr>
          <p:nvPr>
            <p:ph type="title"/>
          </p:nvPr>
        </p:nvSpPr>
        <p:spPr/>
        <p:txBody>
          <a:bodyPr/>
          <a:lstStyle/>
          <a:p>
            <a:r>
              <a:rPr lang="en-US" b="1" dirty="0">
                <a:solidFill>
                  <a:schemeClr val="accent2"/>
                </a:solidFill>
              </a:rPr>
              <a:t>Hydraulic Conductivity : Simulated vs Observed </a:t>
            </a:r>
            <a:endParaRPr lang="en-US" dirty="0"/>
          </a:p>
        </p:txBody>
      </p:sp>
      <p:sp>
        <p:nvSpPr>
          <p:cNvPr id="5" name="TextBox 4">
            <a:extLst>
              <a:ext uri="{FF2B5EF4-FFF2-40B4-BE49-F238E27FC236}">
                <a16:creationId xmlns:a16="http://schemas.microsoft.com/office/drawing/2014/main" id="{6DF7AD9C-BE3B-E548-CCC8-71D5D2370782}"/>
              </a:ext>
            </a:extLst>
          </p:cNvPr>
          <p:cNvSpPr txBox="1"/>
          <p:nvPr/>
        </p:nvSpPr>
        <p:spPr>
          <a:xfrm>
            <a:off x="862988" y="2828835"/>
            <a:ext cx="4445494" cy="1200329"/>
          </a:xfrm>
          <a:prstGeom prst="rect">
            <a:avLst/>
          </a:prstGeom>
          <a:noFill/>
        </p:spPr>
        <p:txBody>
          <a:bodyPr wrap="square">
            <a:spAutoFit/>
          </a:bodyPr>
          <a:lstStyle/>
          <a:p>
            <a:pPr marL="0" indent="0" algn="just">
              <a:buNone/>
            </a:pPr>
            <a:r>
              <a:rPr lang="en-US" sz="2400" b="1" dirty="0">
                <a:solidFill>
                  <a:schemeClr val="accent2"/>
                </a:solidFill>
                <a:latin typeface="Aptos" panose="020B0004020202020204" pitchFamily="34" charset="0"/>
              </a:rPr>
              <a:t>Range of the fourth simulation</a:t>
            </a:r>
          </a:p>
          <a:p>
            <a:pPr marL="0" indent="0" algn="just">
              <a:buNone/>
            </a:pPr>
            <a:r>
              <a:rPr lang="en-US" sz="2400" dirty="0" err="1">
                <a:latin typeface="Aptos" panose="020B0004020202020204" pitchFamily="34" charset="0"/>
              </a:rPr>
              <a:t>Kmin</a:t>
            </a:r>
            <a:r>
              <a:rPr lang="en-US" sz="2400" dirty="0">
                <a:latin typeface="Aptos" panose="020B0004020202020204" pitchFamily="34" charset="0"/>
              </a:rPr>
              <a:t> = 0.00001 m/</a:t>
            </a:r>
            <a:r>
              <a:rPr lang="en-US" sz="2400" dirty="0" err="1">
                <a:latin typeface="Aptos" panose="020B0004020202020204" pitchFamily="34" charset="0"/>
              </a:rPr>
              <a:t>hr</a:t>
            </a:r>
            <a:endParaRPr lang="en-US" sz="2400" dirty="0">
              <a:latin typeface="Aptos" panose="020B0004020202020204" pitchFamily="34" charset="0"/>
            </a:endParaRPr>
          </a:p>
          <a:p>
            <a:pPr marL="0" indent="0" algn="just">
              <a:buNone/>
            </a:pPr>
            <a:r>
              <a:rPr lang="en-US" sz="2400" dirty="0" err="1">
                <a:latin typeface="Aptos" panose="020B0004020202020204" pitchFamily="34" charset="0"/>
              </a:rPr>
              <a:t>Kmax</a:t>
            </a:r>
            <a:r>
              <a:rPr lang="en-US" sz="2400" dirty="0">
                <a:latin typeface="Aptos" panose="020B0004020202020204" pitchFamily="34" charset="0"/>
              </a:rPr>
              <a:t> =  0.005 m/</a:t>
            </a:r>
            <a:r>
              <a:rPr lang="en-US" sz="2400" dirty="0" err="1">
                <a:latin typeface="Aptos" panose="020B0004020202020204" pitchFamily="34" charset="0"/>
              </a:rPr>
              <a:t>hr</a:t>
            </a:r>
            <a:endParaRPr lang="en-US" sz="2400" dirty="0">
              <a:latin typeface="Aptos" panose="020B0004020202020204" pitchFamily="34" charset="0"/>
            </a:endParaRPr>
          </a:p>
        </p:txBody>
      </p:sp>
      <p:pic>
        <p:nvPicPr>
          <p:cNvPr id="6" name="Picture 5" descr="A graph showing the value of a number of points&#10;&#10;Description automatically generated with medium confidence">
            <a:extLst>
              <a:ext uri="{FF2B5EF4-FFF2-40B4-BE49-F238E27FC236}">
                <a16:creationId xmlns:a16="http://schemas.microsoft.com/office/drawing/2014/main" id="{603E9A61-157E-C698-AE6C-402812FB3BDF}"/>
              </a:ext>
            </a:extLst>
          </p:cNvPr>
          <p:cNvPicPr>
            <a:picLocks noChangeAspect="1"/>
          </p:cNvPicPr>
          <p:nvPr/>
        </p:nvPicPr>
        <p:blipFill>
          <a:blip r:embed="rId2"/>
          <a:stretch>
            <a:fillRect/>
          </a:stretch>
        </p:blipFill>
        <p:spPr>
          <a:xfrm>
            <a:off x="6096000" y="2007410"/>
            <a:ext cx="5005152" cy="3520017"/>
          </a:xfrm>
          <a:prstGeom prst="rect">
            <a:avLst/>
          </a:prstGeom>
        </p:spPr>
      </p:pic>
    </p:spTree>
    <p:extLst>
      <p:ext uri="{BB962C8B-B14F-4D97-AF65-F5344CB8AC3E}">
        <p14:creationId xmlns:p14="http://schemas.microsoft.com/office/powerpoint/2010/main" val="7013418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C8A6-ABC4-DDDC-4630-84F970A90BBE}"/>
              </a:ext>
            </a:extLst>
          </p:cNvPr>
          <p:cNvSpPr>
            <a:spLocks noGrp="1"/>
          </p:cNvSpPr>
          <p:nvPr>
            <p:ph type="title"/>
          </p:nvPr>
        </p:nvSpPr>
        <p:spPr/>
        <p:txBody>
          <a:bodyPr/>
          <a:lstStyle/>
          <a:p>
            <a:r>
              <a:rPr lang="en-US" b="1" dirty="0">
                <a:solidFill>
                  <a:schemeClr val="accent2"/>
                </a:solidFill>
              </a:rPr>
              <a:t>Prior Distribution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C23579-B236-8C8C-0455-7A7642BAAF58}"/>
                  </a:ext>
                </a:extLst>
              </p:cNvPr>
              <p:cNvSpPr>
                <a:spLocks noGrp="1"/>
              </p:cNvSpPr>
              <p:nvPr>
                <p:ph idx="1"/>
              </p:nvPr>
            </p:nvSpPr>
            <p:spPr/>
            <p:txBody>
              <a:bodyPr/>
              <a:lstStyle/>
              <a:p>
                <a:r>
                  <a:rPr lang="en-US" dirty="0"/>
                  <a:t>Defining a score for each hydraulic conductivity inverts the error value so smaller error get higher score</a:t>
                </a:r>
              </a:p>
              <a:p>
                <a:pPr marL="0" indent="0">
                  <a:buNone/>
                </a:pPr>
                <a:endParaRPr lang="en-US" dirty="0"/>
              </a:p>
              <a:p>
                <a:r>
                  <a:rPr lang="en-US" dirty="0"/>
                  <a:t>PMF (Probability Mass Function)</a:t>
                </a:r>
              </a:p>
              <a:p>
                <a:endParaRPr lang="en-US" dirty="0"/>
              </a:p>
              <a:p>
                <a:pPr marL="0" indent="0" algn="ctr">
                  <a:buNone/>
                </a:pPr>
                <a:r>
                  <a:rPr lang="en-US" dirty="0"/>
                  <a:t>pmf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𝑠𝑐𝑜𝑟𝑒</m:t>
                        </m:r>
                      </m:num>
                      <m:den>
                        <m:r>
                          <a:rPr lang="en-US" b="0" i="1" smtClean="0">
                            <a:latin typeface="Cambria Math" panose="02040503050406030204" pitchFamily="18" charset="0"/>
                          </a:rPr>
                          <m:t>𝑠𝑐𝑜𝑟𝑒</m:t>
                        </m:r>
                        <m:r>
                          <a:rPr lang="en-US" b="0" i="1" smtClean="0">
                            <a:latin typeface="Cambria Math" panose="02040503050406030204" pitchFamily="18" charset="0"/>
                          </a:rPr>
                          <m:t> </m:t>
                        </m:r>
                        <m:r>
                          <a:rPr lang="en-US" b="0" i="1" smtClean="0">
                            <a:latin typeface="Cambria Math" panose="02040503050406030204" pitchFamily="18" charset="0"/>
                          </a:rPr>
                          <m:t>𝑠𝑢𝑚</m:t>
                        </m:r>
                        <m:r>
                          <a:rPr lang="en-US" b="0" i="1" smtClean="0">
                            <a:latin typeface="Cambria Math" panose="02040503050406030204" pitchFamily="18" charset="0"/>
                          </a:rPr>
                          <m:t> </m:t>
                        </m:r>
                      </m:den>
                    </m:f>
                  </m:oMath>
                </a14:m>
                <a:endParaRPr lang="en-US" dirty="0"/>
              </a:p>
            </p:txBody>
          </p:sp>
        </mc:Choice>
        <mc:Fallback xmlns="">
          <p:sp>
            <p:nvSpPr>
              <p:cNvPr id="3" name="Content Placeholder 2">
                <a:extLst>
                  <a:ext uri="{FF2B5EF4-FFF2-40B4-BE49-F238E27FC236}">
                    <a16:creationId xmlns:a16="http://schemas.microsoft.com/office/drawing/2014/main" id="{64C23579-B236-8C8C-0455-7A7642BAAF58}"/>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5227214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screenshot of a computer program&#10;&#10;Description automatically generated">
            <a:extLst>
              <a:ext uri="{FF2B5EF4-FFF2-40B4-BE49-F238E27FC236}">
                <a16:creationId xmlns:a16="http://schemas.microsoft.com/office/drawing/2014/main" id="{841AD7AF-0BBE-E9F7-0A2E-E6FD249FC9C0}"/>
              </a:ext>
            </a:extLst>
          </p:cNvPr>
          <p:cNvPicPr>
            <a:picLocks noGrp="1" noChangeAspect="1"/>
          </p:cNvPicPr>
          <p:nvPr>
            <p:ph idx="1"/>
          </p:nvPr>
        </p:nvPicPr>
        <p:blipFill>
          <a:blip r:embed="rId2"/>
          <a:stretch>
            <a:fillRect/>
          </a:stretch>
        </p:blipFill>
        <p:spPr>
          <a:xfrm>
            <a:off x="5523254" y="1333327"/>
            <a:ext cx="6109206" cy="3584483"/>
          </a:xfrm>
          <a:prstGeom prst="rect">
            <a:avLst/>
          </a:prstGeom>
        </p:spPr>
      </p:pic>
      <p:sp>
        <p:nvSpPr>
          <p:cNvPr id="6" name="TextBox 5">
            <a:extLst>
              <a:ext uri="{FF2B5EF4-FFF2-40B4-BE49-F238E27FC236}">
                <a16:creationId xmlns:a16="http://schemas.microsoft.com/office/drawing/2014/main" id="{9DBF0EAA-DC72-3B9A-1D2B-94CA1C9098AF}"/>
              </a:ext>
            </a:extLst>
          </p:cNvPr>
          <p:cNvSpPr txBox="1"/>
          <p:nvPr/>
        </p:nvSpPr>
        <p:spPr>
          <a:xfrm>
            <a:off x="559540" y="2540794"/>
            <a:ext cx="6094520" cy="584775"/>
          </a:xfrm>
          <a:prstGeom prst="rect">
            <a:avLst/>
          </a:prstGeom>
          <a:noFill/>
        </p:spPr>
        <p:txBody>
          <a:bodyPr wrap="square">
            <a:spAutoFit/>
          </a:bodyPr>
          <a:lstStyle/>
          <a:p>
            <a:r>
              <a:rPr lang="en-US" sz="3200" b="1" kern="1200" dirty="0">
                <a:solidFill>
                  <a:schemeClr val="accent2"/>
                </a:solidFill>
                <a:latin typeface="+mj-lt"/>
                <a:ea typeface="+mj-ea"/>
                <a:cs typeface="+mj-cs"/>
              </a:rPr>
              <a:t>Prior Distribution Code</a:t>
            </a:r>
            <a:endParaRPr lang="en-US" sz="3200" dirty="0">
              <a:solidFill>
                <a:schemeClr val="accent2"/>
              </a:solidFill>
            </a:endParaRPr>
          </a:p>
        </p:txBody>
      </p:sp>
    </p:spTree>
    <p:extLst>
      <p:ext uri="{BB962C8B-B14F-4D97-AF65-F5344CB8AC3E}">
        <p14:creationId xmlns:p14="http://schemas.microsoft.com/office/powerpoint/2010/main" val="4057209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DACAD07-B243-2368-1FB2-655FBC92E155}"/>
              </a:ext>
            </a:extLst>
          </p:cNvPr>
          <p:cNvSpPr txBox="1"/>
          <p:nvPr/>
        </p:nvSpPr>
        <p:spPr>
          <a:xfrm>
            <a:off x="508247" y="2740527"/>
            <a:ext cx="3664258" cy="1077218"/>
          </a:xfrm>
          <a:prstGeom prst="rect">
            <a:avLst/>
          </a:prstGeom>
          <a:noFill/>
        </p:spPr>
        <p:txBody>
          <a:bodyPr wrap="square">
            <a:spAutoFit/>
          </a:bodyPr>
          <a:lstStyle/>
          <a:p>
            <a:r>
              <a:rPr lang="en-US" sz="3200" b="1" kern="1200" dirty="0">
                <a:latin typeface="+mj-lt"/>
                <a:ea typeface="+mj-ea"/>
                <a:cs typeface="+mj-cs"/>
              </a:rPr>
              <a:t>Fourth Simulation: Prior Distribution</a:t>
            </a:r>
            <a:endParaRPr lang="en-US" sz="3200" dirty="0"/>
          </a:p>
        </p:txBody>
      </p:sp>
      <p:pic>
        <p:nvPicPr>
          <p:cNvPr id="6" name="Content Placeholder 4" descr="A graph of a number of numbers&#10;&#10;Description automatically generated with medium confidence">
            <a:extLst>
              <a:ext uri="{FF2B5EF4-FFF2-40B4-BE49-F238E27FC236}">
                <a16:creationId xmlns:a16="http://schemas.microsoft.com/office/drawing/2014/main" id="{D533F3B2-84BA-1D30-E35B-8CAEF190D5AD}"/>
              </a:ext>
            </a:extLst>
          </p:cNvPr>
          <p:cNvPicPr>
            <a:picLocks noChangeAspect="1"/>
          </p:cNvPicPr>
          <p:nvPr/>
        </p:nvPicPr>
        <p:blipFill>
          <a:blip r:embed="rId2"/>
          <a:stretch>
            <a:fillRect/>
          </a:stretch>
        </p:blipFill>
        <p:spPr>
          <a:xfrm>
            <a:off x="4594038" y="976031"/>
            <a:ext cx="7214616" cy="4905938"/>
          </a:xfrm>
          <a:prstGeom prst="rect">
            <a:avLst/>
          </a:prstGeom>
        </p:spPr>
      </p:pic>
    </p:spTree>
    <p:extLst>
      <p:ext uri="{BB962C8B-B14F-4D97-AF65-F5344CB8AC3E}">
        <p14:creationId xmlns:p14="http://schemas.microsoft.com/office/powerpoint/2010/main" val="3827060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F2BB1-CBE8-AD98-5E31-8D9EF198ACAA}"/>
              </a:ext>
            </a:extLst>
          </p:cNvPr>
          <p:cNvSpPr>
            <a:spLocks noGrp="1"/>
          </p:cNvSpPr>
          <p:nvPr>
            <p:ph type="title"/>
          </p:nvPr>
        </p:nvSpPr>
        <p:spPr>
          <a:xfrm>
            <a:off x="630936" y="640080"/>
            <a:ext cx="4818888" cy="1481328"/>
          </a:xfrm>
        </p:spPr>
        <p:txBody>
          <a:bodyPr anchor="b">
            <a:normAutofit/>
          </a:bodyPr>
          <a:lstStyle/>
          <a:p>
            <a:r>
              <a:rPr lang="en-US" sz="5000" b="1"/>
              <a:t>Hydraulic Conductivity</a:t>
            </a:r>
            <a:endParaRPr lang="en-US" sz="50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70B0F0-8D86-3E5A-2E69-C86C96C6ED7C}"/>
              </a:ext>
            </a:extLst>
          </p:cNvPr>
          <p:cNvSpPr>
            <a:spLocks noGrp="1"/>
          </p:cNvSpPr>
          <p:nvPr>
            <p:ph idx="1"/>
          </p:nvPr>
        </p:nvSpPr>
        <p:spPr>
          <a:xfrm>
            <a:off x="630936" y="2660904"/>
            <a:ext cx="4818888" cy="3547872"/>
          </a:xfrm>
        </p:spPr>
        <p:txBody>
          <a:bodyPr anchor="t">
            <a:normAutofit/>
          </a:bodyPr>
          <a:lstStyle/>
          <a:p>
            <a:pPr marL="0" indent="0">
              <a:buNone/>
            </a:pPr>
            <a:r>
              <a:rPr lang="en-US" sz="2200" b="1">
                <a:latin typeface="Aptos" panose="020B0004020202020204" pitchFamily="34" charset="0"/>
              </a:rPr>
              <a:t>Kmin = 0.00001 m/hr</a:t>
            </a:r>
          </a:p>
          <a:p>
            <a:pPr marL="0" indent="0">
              <a:buNone/>
            </a:pPr>
            <a:r>
              <a:rPr lang="en-US" sz="2200" b="1">
                <a:latin typeface="Aptos" panose="020B0004020202020204" pitchFamily="34" charset="0"/>
              </a:rPr>
              <a:t>Kmax =  0.1 m/hr</a:t>
            </a:r>
          </a:p>
          <a:p>
            <a:pPr marL="0" indent="0">
              <a:buNone/>
            </a:pPr>
            <a:r>
              <a:rPr lang="en-US" sz="2200" b="1">
                <a:latin typeface="Aptos" panose="020B0004020202020204" pitchFamily="34" charset="0"/>
              </a:rPr>
              <a:t>simulation : 200</a:t>
            </a:r>
          </a:p>
          <a:p>
            <a:pPr marL="0" indent="0">
              <a:buNone/>
            </a:pPr>
            <a:endParaRPr lang="en-US" sz="2200"/>
          </a:p>
        </p:txBody>
      </p:sp>
      <p:pic>
        <p:nvPicPr>
          <p:cNvPr id="4" name="Picture 3" descr="A graph showing the value of a number of points&#10;&#10;Description automatically generated with medium confidence">
            <a:extLst>
              <a:ext uri="{FF2B5EF4-FFF2-40B4-BE49-F238E27FC236}">
                <a16:creationId xmlns:a16="http://schemas.microsoft.com/office/drawing/2014/main" id="{0F5D5F36-F7E2-98DF-A387-8702E5C63811}"/>
              </a:ext>
            </a:extLst>
          </p:cNvPr>
          <p:cNvPicPr>
            <a:picLocks noChangeAspect="1"/>
          </p:cNvPicPr>
          <p:nvPr/>
        </p:nvPicPr>
        <p:blipFill>
          <a:blip r:embed="rId2"/>
          <a:stretch>
            <a:fillRect/>
          </a:stretch>
        </p:blipFill>
        <p:spPr>
          <a:xfrm>
            <a:off x="6099048" y="1402358"/>
            <a:ext cx="5458968" cy="4053283"/>
          </a:xfrm>
          <a:prstGeom prst="rect">
            <a:avLst/>
          </a:prstGeom>
        </p:spPr>
      </p:pic>
    </p:spTree>
    <p:extLst>
      <p:ext uri="{BB962C8B-B14F-4D97-AF65-F5344CB8AC3E}">
        <p14:creationId xmlns:p14="http://schemas.microsoft.com/office/powerpoint/2010/main" val="19630173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05F51E-3B76-3C41-4184-66FF13C3CF1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b="1" kern="1200">
                <a:solidFill>
                  <a:schemeClr val="tx1"/>
                </a:solidFill>
                <a:latin typeface="+mj-lt"/>
                <a:ea typeface="+mj-ea"/>
                <a:cs typeface="+mj-cs"/>
              </a:rPr>
              <a:t>Prior Distribution</a:t>
            </a:r>
            <a:endParaRPr lang="en-US" sz="51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descr="A graph of a number of numbers&#10;&#10;Description automatically generated">
            <a:extLst>
              <a:ext uri="{FF2B5EF4-FFF2-40B4-BE49-F238E27FC236}">
                <a16:creationId xmlns:a16="http://schemas.microsoft.com/office/drawing/2014/main" id="{24F804A0-D019-B187-D42E-FD4E693EB93A}"/>
              </a:ext>
            </a:extLst>
          </p:cNvPr>
          <p:cNvPicPr>
            <a:picLocks noGrp="1" noChangeAspect="1"/>
          </p:cNvPicPr>
          <p:nvPr>
            <p:ph idx="1"/>
          </p:nvPr>
        </p:nvPicPr>
        <p:blipFill>
          <a:blip r:embed="rId2"/>
          <a:srcRect l="6170" t="3381" r="5299"/>
          <a:stretch/>
        </p:blipFill>
        <p:spPr>
          <a:xfrm>
            <a:off x="4654296" y="895690"/>
            <a:ext cx="7214616" cy="5039188"/>
          </a:xfrm>
          <a:prstGeom prst="rect">
            <a:avLst/>
          </a:prstGeom>
        </p:spPr>
      </p:pic>
    </p:spTree>
    <p:extLst>
      <p:ext uri="{BB962C8B-B14F-4D97-AF65-F5344CB8AC3E}">
        <p14:creationId xmlns:p14="http://schemas.microsoft.com/office/powerpoint/2010/main" val="89419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AEF7-5BB9-F78C-42E7-435D9909580A}"/>
              </a:ext>
            </a:extLst>
          </p:cNvPr>
          <p:cNvSpPr>
            <a:spLocks noGrp="1"/>
          </p:cNvSpPr>
          <p:nvPr>
            <p:ph type="title"/>
          </p:nvPr>
        </p:nvSpPr>
        <p:spPr/>
        <p:txBody>
          <a:bodyPr>
            <a:normAutofit fontScale="90000"/>
          </a:bodyPr>
          <a:lstStyle/>
          <a:p>
            <a:r>
              <a:rPr lang="en-US" b="1" dirty="0">
                <a:solidFill>
                  <a:schemeClr val="accent2"/>
                </a:solidFill>
              </a:rPr>
              <a:t>Mechanism of Simulation-Based Inference: Parameter Estimation and Model Calibration</a:t>
            </a:r>
            <a:endParaRPr lang="en-US" b="1" dirty="0"/>
          </a:p>
        </p:txBody>
      </p:sp>
      <p:sp>
        <p:nvSpPr>
          <p:cNvPr id="3" name="Content Placeholder 2">
            <a:extLst>
              <a:ext uri="{FF2B5EF4-FFF2-40B4-BE49-F238E27FC236}">
                <a16:creationId xmlns:a16="http://schemas.microsoft.com/office/drawing/2014/main" id="{1C480B53-C793-7475-31DD-79147825B554}"/>
              </a:ext>
            </a:extLst>
          </p:cNvPr>
          <p:cNvSpPr>
            <a:spLocks noGrp="1"/>
          </p:cNvSpPr>
          <p:nvPr>
            <p:ph idx="1"/>
          </p:nvPr>
        </p:nvSpPr>
        <p:spPr/>
        <p:txBody>
          <a:bodyPr/>
          <a:lstStyle/>
          <a:p>
            <a:pPr marL="0" indent="0" algn="just">
              <a:buNone/>
            </a:pPr>
            <a:r>
              <a:rPr lang="en-US" dirty="0"/>
              <a:t>The SBI works by learning the relationship between the model's parameters (inputs) and the observed data. It identifies how changes in these parameters affect the model's output by running many simulations and comparing the results with real-world data. Once this relationship is understood, SBI can </a:t>
            </a:r>
            <a:r>
              <a:rPr lang="en-US" b="1" dirty="0"/>
              <a:t>estimate the best parameters</a:t>
            </a:r>
            <a:r>
              <a:rPr lang="en-US" dirty="0"/>
              <a:t> that explain the observed data. </a:t>
            </a:r>
          </a:p>
          <a:p>
            <a:endParaRPr lang="en-US" dirty="0"/>
          </a:p>
        </p:txBody>
      </p:sp>
    </p:spTree>
    <p:extLst>
      <p:ext uri="{BB962C8B-B14F-4D97-AF65-F5344CB8AC3E}">
        <p14:creationId xmlns:p14="http://schemas.microsoft.com/office/powerpoint/2010/main" val="2310552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graph with a dotted line&#10;&#10;Description automatically generated">
            <a:extLst>
              <a:ext uri="{FF2B5EF4-FFF2-40B4-BE49-F238E27FC236}">
                <a16:creationId xmlns:a16="http://schemas.microsoft.com/office/drawing/2014/main" id="{52F707B7-24F7-20EE-320C-544D3DC92C9C}"/>
              </a:ext>
            </a:extLst>
          </p:cNvPr>
          <p:cNvPicPr>
            <a:picLocks noGrp="1" noChangeAspect="1"/>
          </p:cNvPicPr>
          <p:nvPr>
            <p:ph idx="1"/>
          </p:nvPr>
        </p:nvPicPr>
        <p:blipFill>
          <a:blip r:embed="rId2"/>
          <a:stretch>
            <a:fillRect/>
          </a:stretch>
        </p:blipFill>
        <p:spPr>
          <a:xfrm>
            <a:off x="758301" y="718739"/>
            <a:ext cx="3613680" cy="2710261"/>
          </a:xfrm>
          <a:prstGeom prst="rect">
            <a:avLst/>
          </a:prstGeom>
        </p:spPr>
      </p:pic>
      <p:sp>
        <p:nvSpPr>
          <p:cNvPr id="5" name="TextBox 4">
            <a:extLst>
              <a:ext uri="{FF2B5EF4-FFF2-40B4-BE49-F238E27FC236}">
                <a16:creationId xmlns:a16="http://schemas.microsoft.com/office/drawing/2014/main" id="{45E86E2B-6603-A4BA-9EE6-4B7D862FC4C4}"/>
              </a:ext>
            </a:extLst>
          </p:cNvPr>
          <p:cNvSpPr txBox="1"/>
          <p:nvPr/>
        </p:nvSpPr>
        <p:spPr>
          <a:xfrm>
            <a:off x="1604377" y="625561"/>
            <a:ext cx="2548467" cy="369332"/>
          </a:xfrm>
          <a:prstGeom prst="rect">
            <a:avLst/>
          </a:prstGeom>
          <a:noFill/>
        </p:spPr>
        <p:txBody>
          <a:bodyPr wrap="square" rtlCol="0">
            <a:spAutoFit/>
          </a:bodyPr>
          <a:lstStyle/>
          <a:p>
            <a:r>
              <a:rPr lang="en-US" dirty="0">
                <a:solidFill>
                  <a:schemeClr val="accent2"/>
                </a:solidFill>
              </a:rPr>
              <a:t>First Simulation</a:t>
            </a:r>
          </a:p>
        </p:txBody>
      </p:sp>
      <p:sp>
        <p:nvSpPr>
          <p:cNvPr id="6" name="TextBox 5">
            <a:extLst>
              <a:ext uri="{FF2B5EF4-FFF2-40B4-BE49-F238E27FC236}">
                <a16:creationId xmlns:a16="http://schemas.microsoft.com/office/drawing/2014/main" id="{08BDD8FD-6CD1-C3C1-42C3-D3DDD5544F99}"/>
              </a:ext>
            </a:extLst>
          </p:cNvPr>
          <p:cNvSpPr txBox="1"/>
          <p:nvPr/>
        </p:nvSpPr>
        <p:spPr>
          <a:xfrm>
            <a:off x="7723332" y="534073"/>
            <a:ext cx="2269067" cy="369332"/>
          </a:xfrm>
          <a:prstGeom prst="rect">
            <a:avLst/>
          </a:prstGeom>
          <a:noFill/>
        </p:spPr>
        <p:txBody>
          <a:bodyPr wrap="square">
            <a:spAutoFit/>
          </a:bodyPr>
          <a:lstStyle/>
          <a:p>
            <a:r>
              <a:rPr lang="en-US" dirty="0">
                <a:solidFill>
                  <a:schemeClr val="accent2"/>
                </a:solidFill>
              </a:rPr>
              <a:t>Second Simulation</a:t>
            </a:r>
          </a:p>
        </p:txBody>
      </p:sp>
      <p:pic>
        <p:nvPicPr>
          <p:cNvPr id="7" name="Picture 6" descr="A graph with a line&#10;&#10;Description automatically generated">
            <a:extLst>
              <a:ext uri="{FF2B5EF4-FFF2-40B4-BE49-F238E27FC236}">
                <a16:creationId xmlns:a16="http://schemas.microsoft.com/office/drawing/2014/main" id="{6612C725-7892-4C51-F678-CEA5B39D62B2}"/>
              </a:ext>
            </a:extLst>
          </p:cNvPr>
          <p:cNvPicPr>
            <a:picLocks noChangeAspect="1"/>
          </p:cNvPicPr>
          <p:nvPr/>
        </p:nvPicPr>
        <p:blipFill>
          <a:blip r:embed="rId3"/>
          <a:stretch>
            <a:fillRect/>
          </a:stretch>
        </p:blipFill>
        <p:spPr>
          <a:xfrm>
            <a:off x="7134154" y="994893"/>
            <a:ext cx="3447422" cy="2393155"/>
          </a:xfrm>
          <a:prstGeom prst="rect">
            <a:avLst/>
          </a:prstGeom>
        </p:spPr>
      </p:pic>
      <p:pic>
        <p:nvPicPr>
          <p:cNvPr id="8" name="Picture 7" descr="A graph with blue dots&#10;&#10;Description automatically generated">
            <a:extLst>
              <a:ext uri="{FF2B5EF4-FFF2-40B4-BE49-F238E27FC236}">
                <a16:creationId xmlns:a16="http://schemas.microsoft.com/office/drawing/2014/main" id="{6D8D85AD-BB69-6FA8-71DE-86C50CB454B9}"/>
              </a:ext>
            </a:extLst>
          </p:cNvPr>
          <p:cNvPicPr>
            <a:picLocks noChangeAspect="1"/>
          </p:cNvPicPr>
          <p:nvPr/>
        </p:nvPicPr>
        <p:blipFill>
          <a:blip r:embed="rId4"/>
          <a:srcRect t="1017" b="-1"/>
          <a:stretch/>
        </p:blipFill>
        <p:spPr>
          <a:xfrm>
            <a:off x="723162" y="3962502"/>
            <a:ext cx="3882213" cy="2710261"/>
          </a:xfrm>
          <a:prstGeom prst="rect">
            <a:avLst/>
          </a:prstGeom>
        </p:spPr>
      </p:pic>
      <p:sp>
        <p:nvSpPr>
          <p:cNvPr id="10" name="TextBox 9">
            <a:extLst>
              <a:ext uri="{FF2B5EF4-FFF2-40B4-BE49-F238E27FC236}">
                <a16:creationId xmlns:a16="http://schemas.microsoft.com/office/drawing/2014/main" id="{5186AC48-7074-9C6B-074E-A6E599811D0B}"/>
              </a:ext>
            </a:extLst>
          </p:cNvPr>
          <p:cNvSpPr txBox="1"/>
          <p:nvPr/>
        </p:nvSpPr>
        <p:spPr>
          <a:xfrm>
            <a:off x="1572853" y="3576177"/>
            <a:ext cx="6094520" cy="369332"/>
          </a:xfrm>
          <a:prstGeom prst="rect">
            <a:avLst/>
          </a:prstGeom>
          <a:noFill/>
        </p:spPr>
        <p:txBody>
          <a:bodyPr wrap="square">
            <a:spAutoFit/>
          </a:bodyPr>
          <a:lstStyle/>
          <a:p>
            <a:r>
              <a:rPr lang="en-US" dirty="0">
                <a:solidFill>
                  <a:schemeClr val="accent2"/>
                </a:solidFill>
              </a:rPr>
              <a:t>Third Simulation</a:t>
            </a:r>
          </a:p>
        </p:txBody>
      </p:sp>
      <p:pic>
        <p:nvPicPr>
          <p:cNvPr id="11" name="Picture 10" descr="A graph showing the value of a number of points&#10;&#10;Description automatically generated with medium confidence">
            <a:extLst>
              <a:ext uri="{FF2B5EF4-FFF2-40B4-BE49-F238E27FC236}">
                <a16:creationId xmlns:a16="http://schemas.microsoft.com/office/drawing/2014/main" id="{BA349C6B-07A6-22C4-9ABF-7DF2909AF276}"/>
              </a:ext>
            </a:extLst>
          </p:cNvPr>
          <p:cNvPicPr>
            <a:picLocks noChangeAspect="1"/>
          </p:cNvPicPr>
          <p:nvPr/>
        </p:nvPicPr>
        <p:blipFill>
          <a:blip r:embed="rId5"/>
          <a:stretch>
            <a:fillRect/>
          </a:stretch>
        </p:blipFill>
        <p:spPr>
          <a:xfrm>
            <a:off x="7307528" y="3945509"/>
            <a:ext cx="3100673" cy="2304121"/>
          </a:xfrm>
          <a:prstGeom prst="rect">
            <a:avLst/>
          </a:prstGeom>
        </p:spPr>
      </p:pic>
      <p:sp>
        <p:nvSpPr>
          <p:cNvPr id="13" name="TextBox 12">
            <a:extLst>
              <a:ext uri="{FF2B5EF4-FFF2-40B4-BE49-F238E27FC236}">
                <a16:creationId xmlns:a16="http://schemas.microsoft.com/office/drawing/2014/main" id="{36A04670-78A6-6C38-BFE5-845CC73696D8}"/>
              </a:ext>
            </a:extLst>
          </p:cNvPr>
          <p:cNvSpPr txBox="1"/>
          <p:nvPr/>
        </p:nvSpPr>
        <p:spPr>
          <a:xfrm>
            <a:off x="8018755" y="3576177"/>
            <a:ext cx="6094520" cy="369332"/>
          </a:xfrm>
          <a:prstGeom prst="rect">
            <a:avLst/>
          </a:prstGeom>
          <a:noFill/>
        </p:spPr>
        <p:txBody>
          <a:bodyPr wrap="square">
            <a:spAutoFit/>
          </a:bodyPr>
          <a:lstStyle/>
          <a:p>
            <a:r>
              <a:rPr lang="en-US" dirty="0">
                <a:solidFill>
                  <a:schemeClr val="accent2"/>
                </a:solidFill>
              </a:rPr>
              <a:t>Fourth Simulation</a:t>
            </a:r>
          </a:p>
        </p:txBody>
      </p:sp>
    </p:spTree>
    <p:extLst>
      <p:ext uri="{BB962C8B-B14F-4D97-AF65-F5344CB8AC3E}">
        <p14:creationId xmlns:p14="http://schemas.microsoft.com/office/powerpoint/2010/main" val="3854830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5BCC-6651-FFA6-702A-3CC7D39A8C23}"/>
              </a:ext>
            </a:extLst>
          </p:cNvPr>
          <p:cNvSpPr>
            <a:spLocks noGrp="1"/>
          </p:cNvSpPr>
          <p:nvPr>
            <p:ph type="title"/>
          </p:nvPr>
        </p:nvSpPr>
        <p:spPr/>
        <p:txBody>
          <a:bodyPr/>
          <a:lstStyle/>
          <a:p>
            <a:r>
              <a:rPr lang="en-US" b="1">
                <a:solidFill>
                  <a:schemeClr val="accent2"/>
                </a:solidFill>
              </a:rPr>
              <a:t>Prior Distribution </a:t>
            </a:r>
            <a:endParaRPr lang="en-US" b="1" dirty="0"/>
          </a:p>
        </p:txBody>
      </p:sp>
      <p:pic>
        <p:nvPicPr>
          <p:cNvPr id="4" name="Content Placeholder 4" descr="A graph of a number of numbers&#10;&#10;Description automatically generated with medium confidence">
            <a:extLst>
              <a:ext uri="{FF2B5EF4-FFF2-40B4-BE49-F238E27FC236}">
                <a16:creationId xmlns:a16="http://schemas.microsoft.com/office/drawing/2014/main" id="{5F2C2330-3F05-54F5-2340-4F3EA1F0E47B}"/>
              </a:ext>
            </a:extLst>
          </p:cNvPr>
          <p:cNvPicPr>
            <a:picLocks noGrp="1" noChangeAspect="1"/>
          </p:cNvPicPr>
          <p:nvPr>
            <p:ph idx="1"/>
          </p:nvPr>
        </p:nvPicPr>
        <p:blipFill>
          <a:blip r:embed="rId2"/>
          <a:stretch>
            <a:fillRect/>
          </a:stretch>
        </p:blipFill>
        <p:spPr>
          <a:xfrm>
            <a:off x="413550" y="1816540"/>
            <a:ext cx="5605510" cy="4014399"/>
          </a:xfrm>
          <a:prstGeom prst="rect">
            <a:avLst/>
          </a:prstGeom>
        </p:spPr>
      </p:pic>
      <p:pic>
        <p:nvPicPr>
          <p:cNvPr id="5" name="Content Placeholder 4" descr="A graph of a number of numbers&#10;&#10;Description automatically generated">
            <a:extLst>
              <a:ext uri="{FF2B5EF4-FFF2-40B4-BE49-F238E27FC236}">
                <a16:creationId xmlns:a16="http://schemas.microsoft.com/office/drawing/2014/main" id="{FFE725F9-4362-4882-FA15-6DC7830D27D5}"/>
              </a:ext>
            </a:extLst>
          </p:cNvPr>
          <p:cNvPicPr>
            <a:picLocks noChangeAspect="1"/>
          </p:cNvPicPr>
          <p:nvPr/>
        </p:nvPicPr>
        <p:blipFill>
          <a:blip r:embed="rId3"/>
          <a:srcRect l="6170" t="3381" r="5299"/>
          <a:stretch/>
        </p:blipFill>
        <p:spPr>
          <a:xfrm>
            <a:off x="5758650" y="1816541"/>
            <a:ext cx="6019800" cy="4014399"/>
          </a:xfrm>
          <a:prstGeom prst="rect">
            <a:avLst/>
          </a:prstGeom>
        </p:spPr>
      </p:pic>
      <p:sp>
        <p:nvSpPr>
          <p:cNvPr id="7" name="TextBox 6">
            <a:extLst>
              <a:ext uri="{FF2B5EF4-FFF2-40B4-BE49-F238E27FC236}">
                <a16:creationId xmlns:a16="http://schemas.microsoft.com/office/drawing/2014/main" id="{76579049-87C0-7FEC-776A-A89B3CB55A82}"/>
              </a:ext>
            </a:extLst>
          </p:cNvPr>
          <p:cNvSpPr txBox="1"/>
          <p:nvPr/>
        </p:nvSpPr>
        <p:spPr>
          <a:xfrm>
            <a:off x="2141737" y="5956791"/>
            <a:ext cx="6094520" cy="369332"/>
          </a:xfrm>
          <a:prstGeom prst="rect">
            <a:avLst/>
          </a:prstGeom>
          <a:noFill/>
        </p:spPr>
        <p:txBody>
          <a:bodyPr wrap="square">
            <a:spAutoFit/>
          </a:bodyPr>
          <a:lstStyle/>
          <a:p>
            <a:r>
              <a:rPr lang="en-US" dirty="0">
                <a:solidFill>
                  <a:schemeClr val="accent2"/>
                </a:solidFill>
              </a:rPr>
              <a:t>Fourth Simulation</a:t>
            </a:r>
          </a:p>
        </p:txBody>
      </p:sp>
      <p:sp>
        <p:nvSpPr>
          <p:cNvPr id="9" name="TextBox 8">
            <a:extLst>
              <a:ext uri="{FF2B5EF4-FFF2-40B4-BE49-F238E27FC236}">
                <a16:creationId xmlns:a16="http://schemas.microsoft.com/office/drawing/2014/main" id="{6B316085-4C6A-4384-4697-2CB046D96C37}"/>
              </a:ext>
            </a:extLst>
          </p:cNvPr>
          <p:cNvSpPr txBox="1"/>
          <p:nvPr/>
        </p:nvSpPr>
        <p:spPr>
          <a:xfrm>
            <a:off x="7974367" y="5956791"/>
            <a:ext cx="6094520" cy="369332"/>
          </a:xfrm>
          <a:prstGeom prst="rect">
            <a:avLst/>
          </a:prstGeom>
          <a:noFill/>
        </p:spPr>
        <p:txBody>
          <a:bodyPr wrap="square">
            <a:spAutoFit/>
          </a:bodyPr>
          <a:lstStyle/>
          <a:p>
            <a:r>
              <a:rPr lang="en-US" dirty="0">
                <a:solidFill>
                  <a:schemeClr val="accent2"/>
                </a:solidFill>
              </a:rPr>
              <a:t>Fifth Simulation</a:t>
            </a:r>
          </a:p>
        </p:txBody>
      </p:sp>
    </p:spTree>
    <p:extLst>
      <p:ext uri="{BB962C8B-B14F-4D97-AF65-F5344CB8AC3E}">
        <p14:creationId xmlns:p14="http://schemas.microsoft.com/office/powerpoint/2010/main" val="19032430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665A-10C6-9D13-6360-F587DFF20BC9}"/>
              </a:ext>
            </a:extLst>
          </p:cNvPr>
          <p:cNvSpPr>
            <a:spLocks noGrp="1"/>
          </p:cNvSpPr>
          <p:nvPr>
            <p:ph type="title"/>
          </p:nvPr>
        </p:nvSpPr>
        <p:spPr/>
        <p:txBody>
          <a:bodyPr/>
          <a:lstStyle/>
          <a:p>
            <a:r>
              <a:rPr lang="en-US" b="1" dirty="0">
                <a:solidFill>
                  <a:schemeClr val="accent2"/>
                </a:solidFill>
              </a:rPr>
              <a:t>Refining The Prior Distribution</a:t>
            </a:r>
            <a:endParaRPr lang="en-US" dirty="0"/>
          </a:p>
        </p:txBody>
      </p:sp>
      <p:sp>
        <p:nvSpPr>
          <p:cNvPr id="3" name="Content Placeholder 2">
            <a:extLst>
              <a:ext uri="{FF2B5EF4-FFF2-40B4-BE49-F238E27FC236}">
                <a16:creationId xmlns:a16="http://schemas.microsoft.com/office/drawing/2014/main" id="{CD95DAE5-646A-B702-11A2-B937BAEF3B5A}"/>
              </a:ext>
            </a:extLst>
          </p:cNvPr>
          <p:cNvSpPr>
            <a:spLocks noGrp="1"/>
          </p:cNvSpPr>
          <p:nvPr>
            <p:ph idx="1"/>
          </p:nvPr>
        </p:nvSpPr>
        <p:spPr/>
        <p:txBody>
          <a:bodyPr/>
          <a:lstStyle/>
          <a:p>
            <a:pPr marL="0" indent="0" algn="just">
              <a:buNone/>
            </a:pPr>
            <a:r>
              <a:rPr lang="en-US" dirty="0"/>
              <a:t>To refine the prior distribution for hydraulic conductivity, it is essential to consider the results of the fourth and the fifth simulation where the error between the observation and the simulated data has been decreased significantly. </a:t>
            </a:r>
          </a:p>
          <a:p>
            <a:pPr marL="0" indent="0" algn="just">
              <a:buNone/>
            </a:pPr>
            <a:endParaRPr lang="en-US" dirty="0"/>
          </a:p>
          <a:p>
            <a:pPr marL="0" indent="0" algn="just">
              <a:buNone/>
            </a:pPr>
            <a:r>
              <a:rPr lang="en-US" dirty="0"/>
              <a:t>After determining the range of the hydraulic conductivity, we will increase the density of values withing the interval selected by running more simulations within this range. </a:t>
            </a:r>
          </a:p>
          <a:p>
            <a:pPr marL="0" indent="0">
              <a:buNone/>
            </a:pPr>
            <a:endParaRPr lang="en-US" dirty="0"/>
          </a:p>
        </p:txBody>
      </p:sp>
    </p:spTree>
    <p:extLst>
      <p:ext uri="{BB962C8B-B14F-4D97-AF65-F5344CB8AC3E}">
        <p14:creationId xmlns:p14="http://schemas.microsoft.com/office/powerpoint/2010/main" val="1673858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CAD7-B2DC-799D-2EFF-A34976BDFE1F}"/>
              </a:ext>
            </a:extLst>
          </p:cNvPr>
          <p:cNvSpPr>
            <a:spLocks noGrp="1"/>
          </p:cNvSpPr>
          <p:nvPr>
            <p:ph type="title"/>
          </p:nvPr>
        </p:nvSpPr>
        <p:spPr/>
        <p:txBody>
          <a:bodyPr/>
          <a:lstStyle/>
          <a:p>
            <a:r>
              <a:rPr lang="en-US" b="1" dirty="0">
                <a:solidFill>
                  <a:schemeClr val="accent2"/>
                </a:solidFill>
              </a:rPr>
              <a:t>Discussion of Baseline Condition </a:t>
            </a:r>
            <a:endParaRPr lang="en-US" dirty="0"/>
          </a:p>
        </p:txBody>
      </p:sp>
      <p:sp>
        <p:nvSpPr>
          <p:cNvPr id="3" name="Content Placeholder 2">
            <a:extLst>
              <a:ext uri="{FF2B5EF4-FFF2-40B4-BE49-F238E27FC236}">
                <a16:creationId xmlns:a16="http://schemas.microsoft.com/office/drawing/2014/main" id="{E39EB579-C06F-682B-C064-F3BD168123B8}"/>
              </a:ext>
            </a:extLst>
          </p:cNvPr>
          <p:cNvSpPr>
            <a:spLocks noGrp="1"/>
          </p:cNvSpPr>
          <p:nvPr>
            <p:ph idx="1"/>
          </p:nvPr>
        </p:nvSpPr>
        <p:spPr/>
        <p:txBody>
          <a:bodyPr/>
          <a:lstStyle/>
          <a:p>
            <a:pPr marL="0" indent="0">
              <a:buNone/>
            </a:pPr>
            <a:r>
              <a:rPr lang="en-US" dirty="0"/>
              <a:t>The prior distribution for hydraulic conductivity has been generated based on specific conditions, namely porosity and a define water table depth. The baseline conditions play a critical role in shaping the resulting prior distribution. If these conditions were altered –such as modifying the porosity or selecting water table depth – the resulting prior distribution for k could differ significantly.</a:t>
            </a:r>
          </a:p>
          <a:p>
            <a:endParaRPr lang="en-US" dirty="0"/>
          </a:p>
          <a:p>
            <a:pPr marL="0" indent="0">
              <a:buNone/>
            </a:pPr>
            <a:endParaRPr lang="en-US" dirty="0"/>
          </a:p>
        </p:txBody>
      </p:sp>
    </p:spTree>
    <p:extLst>
      <p:ext uri="{BB962C8B-B14F-4D97-AF65-F5344CB8AC3E}">
        <p14:creationId xmlns:p14="http://schemas.microsoft.com/office/powerpoint/2010/main" val="523627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CA741-E0D4-DAF9-65B1-2D716AD1FF53}"/>
              </a:ext>
            </a:extLst>
          </p:cNvPr>
          <p:cNvSpPr>
            <a:spLocks noGrp="1"/>
          </p:cNvSpPr>
          <p:nvPr>
            <p:ph type="title"/>
          </p:nvPr>
        </p:nvSpPr>
        <p:spPr/>
        <p:txBody>
          <a:bodyPr/>
          <a:lstStyle/>
          <a:p>
            <a:r>
              <a:rPr lang="en-US" b="1" dirty="0">
                <a:solidFill>
                  <a:schemeClr val="accent2"/>
                </a:solidFill>
              </a:rPr>
              <a:t>Discussion of Soil Type </a:t>
            </a:r>
            <a:endParaRPr lang="en-US" dirty="0"/>
          </a:p>
        </p:txBody>
      </p:sp>
      <p:sp>
        <p:nvSpPr>
          <p:cNvPr id="3" name="Content Placeholder 2">
            <a:extLst>
              <a:ext uri="{FF2B5EF4-FFF2-40B4-BE49-F238E27FC236}">
                <a16:creationId xmlns:a16="http://schemas.microsoft.com/office/drawing/2014/main" id="{1A109930-A20E-D280-0709-FBC9570B6F11}"/>
              </a:ext>
            </a:extLst>
          </p:cNvPr>
          <p:cNvSpPr>
            <a:spLocks noGrp="1"/>
          </p:cNvSpPr>
          <p:nvPr>
            <p:ph idx="1"/>
          </p:nvPr>
        </p:nvSpPr>
        <p:spPr/>
        <p:txBody>
          <a:bodyPr/>
          <a:lstStyle/>
          <a:p>
            <a:pPr marL="0" indent="0" algn="just">
              <a:buNone/>
            </a:pPr>
            <a:r>
              <a:rPr lang="en-US" dirty="0"/>
              <a:t>When discussing type of soil, it means that the focus on the environmental soil (bare soil , vegetated soil , soil with a specific land use) .</a:t>
            </a:r>
          </a:p>
          <a:p>
            <a:pPr marL="0" indent="0">
              <a:buNone/>
            </a:pPr>
            <a:endParaRPr lang="en-US" dirty="0"/>
          </a:p>
        </p:txBody>
      </p:sp>
    </p:spTree>
    <p:extLst>
      <p:ext uri="{BB962C8B-B14F-4D97-AF65-F5344CB8AC3E}">
        <p14:creationId xmlns:p14="http://schemas.microsoft.com/office/powerpoint/2010/main" val="2289691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118B-0934-E76A-7465-1A08955311D3}"/>
              </a:ext>
            </a:extLst>
          </p:cNvPr>
          <p:cNvSpPr>
            <a:spLocks noGrp="1"/>
          </p:cNvSpPr>
          <p:nvPr>
            <p:ph type="title"/>
          </p:nvPr>
        </p:nvSpPr>
        <p:spPr/>
        <p:txBody>
          <a:bodyPr/>
          <a:lstStyle/>
          <a:p>
            <a:r>
              <a:rPr lang="en-US" b="1" dirty="0">
                <a:solidFill>
                  <a:schemeClr val="accent2"/>
                </a:solidFill>
              </a:rPr>
              <a:t>Discussion of Porosity for Baseline Condition </a:t>
            </a:r>
            <a:endParaRPr lang="en-US" dirty="0"/>
          </a:p>
        </p:txBody>
      </p:sp>
      <p:sp>
        <p:nvSpPr>
          <p:cNvPr id="3" name="Content Placeholder 2">
            <a:extLst>
              <a:ext uri="{FF2B5EF4-FFF2-40B4-BE49-F238E27FC236}">
                <a16:creationId xmlns:a16="http://schemas.microsoft.com/office/drawing/2014/main" id="{2907D50F-08C9-3212-8952-B7363EDF4DB7}"/>
              </a:ext>
            </a:extLst>
          </p:cNvPr>
          <p:cNvSpPr>
            <a:spLocks noGrp="1"/>
          </p:cNvSpPr>
          <p:nvPr>
            <p:ph idx="1"/>
          </p:nvPr>
        </p:nvSpPr>
        <p:spPr/>
        <p:txBody>
          <a:bodyPr/>
          <a:lstStyle/>
          <a:p>
            <a:pPr marL="0" indent="0">
              <a:buNone/>
            </a:pPr>
            <a:r>
              <a:rPr lang="en-US" dirty="0"/>
              <a:t>When starting the simulation to explore the impact of porosity , the baseline of hydraulic conductivity  and water table depth should be the same as the baseline condition to ensure that any observed variations in the error is attributed solely to change in porosity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91709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0BAC9-87F6-5E77-72AA-165AA6FE100C}"/>
              </a:ext>
            </a:extLst>
          </p:cNvPr>
          <p:cNvSpPr>
            <a:spLocks noGrp="1"/>
          </p:cNvSpPr>
          <p:nvPr>
            <p:ph type="title"/>
          </p:nvPr>
        </p:nvSpPr>
        <p:spPr/>
        <p:txBody>
          <a:bodyPr/>
          <a:lstStyle/>
          <a:p>
            <a:r>
              <a:rPr lang="en-US" b="1" dirty="0">
                <a:solidFill>
                  <a:schemeClr val="accent2"/>
                </a:solidFill>
              </a:rPr>
              <a:t>Proposed Approach </a:t>
            </a:r>
            <a:endParaRPr lang="en-US" dirty="0"/>
          </a:p>
        </p:txBody>
      </p:sp>
      <p:sp>
        <p:nvSpPr>
          <p:cNvPr id="3" name="Content Placeholder 2">
            <a:extLst>
              <a:ext uri="{FF2B5EF4-FFF2-40B4-BE49-F238E27FC236}">
                <a16:creationId xmlns:a16="http://schemas.microsoft.com/office/drawing/2014/main" id="{F0793DD0-A412-C85F-96F5-E690ED030C4C}"/>
              </a:ext>
            </a:extLst>
          </p:cNvPr>
          <p:cNvSpPr>
            <a:spLocks noGrp="1"/>
          </p:cNvSpPr>
          <p:nvPr>
            <p:ph idx="1"/>
          </p:nvPr>
        </p:nvSpPr>
        <p:spPr/>
        <p:txBody>
          <a:bodyPr/>
          <a:lstStyle/>
          <a:p>
            <a:pPr marL="0" indent="0">
              <a:buNone/>
            </a:pPr>
            <a:r>
              <a:rPr lang="en-US" dirty="0"/>
              <a:t>Run the hydraulic conductivity simulation on a different HUC to determine if the pattern remains consistent but with a translation or shift in its behavior .</a:t>
            </a:r>
          </a:p>
          <a:p>
            <a:pPr marL="0" indent="0">
              <a:buNone/>
            </a:pPr>
            <a:endParaRPr lang="en-US" dirty="0"/>
          </a:p>
        </p:txBody>
      </p:sp>
    </p:spTree>
    <p:extLst>
      <p:ext uri="{BB962C8B-B14F-4D97-AF65-F5344CB8AC3E}">
        <p14:creationId xmlns:p14="http://schemas.microsoft.com/office/powerpoint/2010/main" val="2941965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1527-A40E-47F3-59E2-6171E1AE2C19}"/>
              </a:ext>
            </a:extLst>
          </p:cNvPr>
          <p:cNvSpPr>
            <a:spLocks noGrp="1"/>
          </p:cNvSpPr>
          <p:nvPr>
            <p:ph type="title"/>
          </p:nvPr>
        </p:nvSpPr>
        <p:spPr>
          <a:xfrm>
            <a:off x="838200" y="2300457"/>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18-12-2024</a:t>
            </a:r>
          </a:p>
        </p:txBody>
      </p:sp>
    </p:spTree>
    <p:extLst>
      <p:ext uri="{BB962C8B-B14F-4D97-AF65-F5344CB8AC3E}">
        <p14:creationId xmlns:p14="http://schemas.microsoft.com/office/powerpoint/2010/main" val="3258450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778A8-4F72-5AF2-9994-49AC15F20796}"/>
              </a:ext>
            </a:extLst>
          </p:cNvPr>
          <p:cNvSpPr>
            <a:spLocks noGrp="1"/>
          </p:cNvSpPr>
          <p:nvPr>
            <p:ph type="title"/>
          </p:nvPr>
        </p:nvSpPr>
        <p:spPr/>
        <p:txBody>
          <a:bodyPr/>
          <a:lstStyle/>
          <a:p>
            <a:r>
              <a:rPr lang="en-US" b="1" dirty="0">
                <a:solidFill>
                  <a:schemeClr val="accent2"/>
                </a:solidFill>
              </a:rPr>
              <a:t>Hydrological Model Example</a:t>
            </a:r>
            <a:endParaRPr lang="en-US" dirty="0"/>
          </a:p>
        </p:txBody>
      </p:sp>
      <p:sp>
        <p:nvSpPr>
          <p:cNvPr id="3" name="Content Placeholder 2">
            <a:extLst>
              <a:ext uri="{FF2B5EF4-FFF2-40B4-BE49-F238E27FC236}">
                <a16:creationId xmlns:a16="http://schemas.microsoft.com/office/drawing/2014/main" id="{E4FB6258-F320-2B58-2C69-55A158C114E6}"/>
              </a:ext>
            </a:extLst>
          </p:cNvPr>
          <p:cNvSpPr>
            <a:spLocks noGrp="1"/>
          </p:cNvSpPr>
          <p:nvPr>
            <p:ph idx="1"/>
          </p:nvPr>
        </p:nvSpPr>
        <p:spPr/>
        <p:txBody>
          <a:bodyPr/>
          <a:lstStyle/>
          <a:p>
            <a:pPr marL="0" indent="0">
              <a:buNone/>
            </a:pPr>
            <a:r>
              <a:rPr lang="en-US" dirty="0"/>
              <a:t>Trying to run the example provided by Dr. Peter Melchior to become familiar with creating virtual environment for  SBI .  </a:t>
            </a:r>
          </a:p>
          <a:p>
            <a:pPr marL="0" indent="0">
              <a:buNone/>
            </a:pPr>
            <a:endParaRPr lang="en-US" dirty="0"/>
          </a:p>
        </p:txBody>
      </p:sp>
    </p:spTree>
    <p:extLst>
      <p:ext uri="{BB962C8B-B14F-4D97-AF65-F5344CB8AC3E}">
        <p14:creationId xmlns:p14="http://schemas.microsoft.com/office/powerpoint/2010/main" val="9360163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ADDC-869F-7550-DB43-F430782CA3B8}"/>
              </a:ext>
            </a:extLst>
          </p:cNvPr>
          <p:cNvSpPr>
            <a:spLocks noGrp="1"/>
          </p:cNvSpPr>
          <p:nvPr>
            <p:ph type="title"/>
          </p:nvPr>
        </p:nvSpPr>
        <p:spPr/>
        <p:txBody>
          <a:bodyPr/>
          <a:lstStyle/>
          <a:p>
            <a:r>
              <a:rPr lang="en-US" b="1" dirty="0">
                <a:solidFill>
                  <a:schemeClr val="accent2"/>
                </a:solidFill>
              </a:rPr>
              <a:t>Outputs of the Example </a:t>
            </a:r>
          </a:p>
        </p:txBody>
      </p:sp>
      <p:pic>
        <p:nvPicPr>
          <p:cNvPr id="4" name="Content Placeholder 2" descr="A graph of different colored lines&#10;&#10;Description automatically generated">
            <a:extLst>
              <a:ext uri="{FF2B5EF4-FFF2-40B4-BE49-F238E27FC236}">
                <a16:creationId xmlns:a16="http://schemas.microsoft.com/office/drawing/2014/main" id="{FEBCA524-7E30-4E76-4F63-AF1206C029D0}"/>
              </a:ext>
            </a:extLst>
          </p:cNvPr>
          <p:cNvPicPr>
            <a:picLocks noGrp="1" noChangeAspect="1"/>
          </p:cNvPicPr>
          <p:nvPr>
            <p:ph idx="1"/>
          </p:nvPr>
        </p:nvPicPr>
        <p:blipFill>
          <a:blip r:embed="rId2"/>
          <a:stretch>
            <a:fillRect/>
          </a:stretch>
        </p:blipFill>
        <p:spPr>
          <a:xfrm>
            <a:off x="2314209" y="1690688"/>
            <a:ext cx="6953339" cy="4351338"/>
          </a:xfrm>
          <a:prstGeom prst="rect">
            <a:avLst/>
          </a:prstGeom>
        </p:spPr>
      </p:pic>
    </p:spTree>
    <p:extLst>
      <p:ext uri="{BB962C8B-B14F-4D97-AF65-F5344CB8AC3E}">
        <p14:creationId xmlns:p14="http://schemas.microsoft.com/office/powerpoint/2010/main" val="1525260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9D283-727E-7AC2-0C6A-469FB8C58207}"/>
              </a:ext>
            </a:extLst>
          </p:cNvPr>
          <p:cNvSpPr>
            <a:spLocks noGrp="1"/>
          </p:cNvSpPr>
          <p:nvPr>
            <p:ph type="title"/>
          </p:nvPr>
        </p:nvSpPr>
        <p:spPr/>
        <p:txBody>
          <a:bodyPr/>
          <a:lstStyle/>
          <a:p>
            <a:r>
              <a:rPr lang="en-US" b="1" dirty="0">
                <a:solidFill>
                  <a:schemeClr val="accent2"/>
                </a:solidFill>
              </a:rPr>
              <a:t>Process Based Simulators (PB)</a:t>
            </a:r>
            <a:endParaRPr lang="en-US" b="1" dirty="0"/>
          </a:p>
        </p:txBody>
      </p:sp>
      <p:sp>
        <p:nvSpPr>
          <p:cNvPr id="3" name="Content Placeholder 2">
            <a:extLst>
              <a:ext uri="{FF2B5EF4-FFF2-40B4-BE49-F238E27FC236}">
                <a16:creationId xmlns:a16="http://schemas.microsoft.com/office/drawing/2014/main" id="{C792F725-BE42-53AF-A9D6-AB1D870ECC36}"/>
              </a:ext>
            </a:extLst>
          </p:cNvPr>
          <p:cNvSpPr>
            <a:spLocks noGrp="1"/>
          </p:cNvSpPr>
          <p:nvPr>
            <p:ph idx="1"/>
          </p:nvPr>
        </p:nvSpPr>
        <p:spPr/>
        <p:txBody>
          <a:bodyPr/>
          <a:lstStyle/>
          <a:p>
            <a:pPr marL="0" indent="0">
              <a:buNone/>
            </a:pPr>
            <a:r>
              <a:rPr lang="en-US" dirty="0"/>
              <a:t>The process-based simulators are physical-based model, used to represent hydrologic states and fluxes at multiple scale.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490884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D7420-DE34-0BF5-BEC1-D8D2625CD6DA}"/>
              </a:ext>
            </a:extLst>
          </p:cNvPr>
          <p:cNvSpPr>
            <a:spLocks noGrp="1"/>
          </p:cNvSpPr>
          <p:nvPr>
            <p:ph type="title"/>
          </p:nvPr>
        </p:nvSpPr>
        <p:spPr/>
        <p:txBody>
          <a:bodyPr/>
          <a:lstStyle/>
          <a:p>
            <a:r>
              <a:rPr lang="en-US" b="1" dirty="0">
                <a:solidFill>
                  <a:schemeClr val="accent2"/>
                </a:solidFill>
              </a:rPr>
              <a:t>Outputs of the Example </a:t>
            </a:r>
          </a:p>
        </p:txBody>
      </p:sp>
      <p:pic>
        <p:nvPicPr>
          <p:cNvPr id="4" name="Content Placeholder 4" descr="A graph showing the number of data&#10;&#10;Description automatically generated">
            <a:extLst>
              <a:ext uri="{FF2B5EF4-FFF2-40B4-BE49-F238E27FC236}">
                <a16:creationId xmlns:a16="http://schemas.microsoft.com/office/drawing/2014/main" id="{B5E4BA3F-5B78-2855-96B1-071FB000C87F}"/>
              </a:ext>
            </a:extLst>
          </p:cNvPr>
          <p:cNvPicPr>
            <a:picLocks noGrp="1" noChangeAspect="1"/>
          </p:cNvPicPr>
          <p:nvPr>
            <p:ph idx="1"/>
          </p:nvPr>
        </p:nvPicPr>
        <p:blipFill>
          <a:blip r:embed="rId2"/>
          <a:srcRect t="2061"/>
          <a:stretch/>
        </p:blipFill>
        <p:spPr>
          <a:xfrm>
            <a:off x="3000364" y="1825625"/>
            <a:ext cx="6191272" cy="4351338"/>
          </a:xfrm>
        </p:spPr>
      </p:pic>
    </p:spTree>
    <p:extLst>
      <p:ext uri="{BB962C8B-B14F-4D97-AF65-F5344CB8AC3E}">
        <p14:creationId xmlns:p14="http://schemas.microsoft.com/office/powerpoint/2010/main" val="13045084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F71E6-1FA8-8659-DE7A-C4B853268A4D}"/>
              </a:ext>
            </a:extLst>
          </p:cNvPr>
          <p:cNvSpPr>
            <a:spLocks noGrp="1"/>
          </p:cNvSpPr>
          <p:nvPr>
            <p:ph type="title"/>
          </p:nvPr>
        </p:nvSpPr>
        <p:spPr>
          <a:xfrm>
            <a:off x="989121" y="2388093"/>
            <a:ext cx="10515600" cy="1921507"/>
          </a:xfrm>
        </p:spPr>
        <p:txBody>
          <a:bodyPr>
            <a:normAutofit/>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30- 01-2025</a:t>
            </a:r>
            <a:br>
              <a:rPr lang="en-US" dirty="0"/>
            </a:br>
            <a:endParaRPr lang="en-US" dirty="0"/>
          </a:p>
        </p:txBody>
      </p:sp>
    </p:spTree>
    <p:extLst>
      <p:ext uri="{BB962C8B-B14F-4D97-AF65-F5344CB8AC3E}">
        <p14:creationId xmlns:p14="http://schemas.microsoft.com/office/powerpoint/2010/main" val="8453508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5B2EB-3098-ECDA-6F95-90D2958EFC26}"/>
              </a:ext>
            </a:extLst>
          </p:cNvPr>
          <p:cNvSpPr>
            <a:spLocks noGrp="1"/>
          </p:cNvSpPr>
          <p:nvPr>
            <p:ph type="title"/>
          </p:nvPr>
        </p:nvSpPr>
        <p:spPr/>
        <p:txBody>
          <a:bodyPr/>
          <a:lstStyle/>
          <a:p>
            <a:r>
              <a:rPr lang="en-US" sz="4400" b="1" dirty="0">
                <a:solidFill>
                  <a:schemeClr val="accent2"/>
                </a:solidFill>
              </a:rPr>
              <a:t>Objective</a:t>
            </a:r>
            <a:endParaRPr lang="en-US" dirty="0"/>
          </a:p>
        </p:txBody>
      </p:sp>
      <p:sp>
        <p:nvSpPr>
          <p:cNvPr id="3" name="Content Placeholder 2">
            <a:extLst>
              <a:ext uri="{FF2B5EF4-FFF2-40B4-BE49-F238E27FC236}">
                <a16:creationId xmlns:a16="http://schemas.microsoft.com/office/drawing/2014/main" id="{8058B0BC-E9E5-974C-135B-2649B79C45EC}"/>
              </a:ext>
            </a:extLst>
          </p:cNvPr>
          <p:cNvSpPr>
            <a:spLocks noGrp="1"/>
          </p:cNvSpPr>
          <p:nvPr>
            <p:ph idx="1"/>
          </p:nvPr>
        </p:nvSpPr>
        <p:spPr/>
        <p:txBody>
          <a:bodyPr/>
          <a:lstStyle/>
          <a:p>
            <a:pPr marL="0" indent="0">
              <a:buNone/>
            </a:pPr>
            <a:r>
              <a:rPr lang="en-US" dirty="0"/>
              <a:t>Run Amanda's workflow for her test problem: finding the true Manning's value, using the Baseline simulation's Manning's as the true value.</a:t>
            </a:r>
          </a:p>
          <a:p>
            <a:pPr marL="0" indent="0">
              <a:buNone/>
            </a:pPr>
            <a:endParaRPr lang="en-US" dirty="0"/>
          </a:p>
        </p:txBody>
      </p:sp>
    </p:spTree>
    <p:extLst>
      <p:ext uri="{BB962C8B-B14F-4D97-AF65-F5344CB8AC3E}">
        <p14:creationId xmlns:p14="http://schemas.microsoft.com/office/powerpoint/2010/main" val="141101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9DA5A-EE30-B951-0765-064B7A4DFA3B}"/>
              </a:ext>
            </a:extLst>
          </p:cNvPr>
          <p:cNvSpPr>
            <a:spLocks noGrp="1"/>
          </p:cNvSpPr>
          <p:nvPr>
            <p:ph type="title"/>
          </p:nvPr>
        </p:nvSpPr>
        <p:spPr/>
        <p:txBody>
          <a:bodyPr/>
          <a:lstStyle/>
          <a:p>
            <a:r>
              <a:rPr lang="en-US" sz="4400" b="1" dirty="0">
                <a:solidFill>
                  <a:schemeClr val="accent2"/>
                </a:solidFill>
              </a:rPr>
              <a:t>Summary :</a:t>
            </a:r>
            <a:endParaRPr lang="en-US" dirty="0"/>
          </a:p>
        </p:txBody>
      </p:sp>
      <p:sp>
        <p:nvSpPr>
          <p:cNvPr id="3" name="Content Placeholder 2">
            <a:extLst>
              <a:ext uri="{FF2B5EF4-FFF2-40B4-BE49-F238E27FC236}">
                <a16:creationId xmlns:a16="http://schemas.microsoft.com/office/drawing/2014/main" id="{80BE9AAE-A265-CA45-BDDE-FCFE1323C75C}"/>
              </a:ext>
            </a:extLst>
          </p:cNvPr>
          <p:cNvSpPr>
            <a:spLocks noGrp="1"/>
          </p:cNvSpPr>
          <p:nvPr>
            <p:ph idx="1"/>
          </p:nvPr>
        </p:nvSpPr>
        <p:spPr/>
        <p:txBody>
          <a:bodyPr>
            <a:normAutofit fontScale="77500" lnSpcReduction="20000"/>
          </a:bodyPr>
          <a:lstStyle/>
          <a:p>
            <a:pPr algn="just"/>
            <a:r>
              <a:rPr lang="en-US" sz="2800" b="1" dirty="0"/>
              <a:t>Run the Baseline Simulation</a:t>
            </a:r>
            <a:r>
              <a:rPr lang="en-US" sz="2800" dirty="0"/>
              <a:t>: Execute `</a:t>
            </a:r>
            <a:r>
              <a:rPr lang="en-US" sz="2800" dirty="0" err="1"/>
              <a:t>setup_experiment.py</a:t>
            </a:r>
            <a:r>
              <a:rPr lang="en-US" sz="2800" dirty="0"/>
              <a:t>` to generate the Baseline simulation, which serves as the true value for Simulation-Based Inference (SBI) . It is also used to generate the prior distribution which is assumed to be uniform for the first run of SBI.</a:t>
            </a:r>
          </a:p>
          <a:p>
            <a:pPr marL="0" indent="0" algn="just">
              <a:buNone/>
            </a:pPr>
            <a:endParaRPr lang="en-US" sz="2800" dirty="0"/>
          </a:p>
          <a:p>
            <a:pPr algn="just"/>
            <a:r>
              <a:rPr lang="en-US" sz="2800" b="1" dirty="0"/>
              <a:t>Generate the Ensemble</a:t>
            </a:r>
            <a:r>
              <a:rPr lang="en-US" sz="2800" dirty="0"/>
              <a:t>: Create an ensemble from the prior/posterior distribution, getting a CSV file with 100 rows, each containing a different Manning’s value.</a:t>
            </a:r>
          </a:p>
          <a:p>
            <a:pPr marL="0" indent="0" algn="just">
              <a:buNone/>
            </a:pPr>
            <a:endParaRPr lang="en-US" sz="2800" dirty="0"/>
          </a:p>
          <a:p>
            <a:pPr algn="just"/>
            <a:r>
              <a:rPr lang="en-US" sz="2800" b="1" dirty="0"/>
              <a:t>Run Simulations on ParFlow</a:t>
            </a:r>
            <a:r>
              <a:rPr lang="en-US" sz="2800" dirty="0"/>
              <a:t>: Use ParFlow to simulate data for each Manning’s value from the ensemble created.</a:t>
            </a:r>
          </a:p>
          <a:p>
            <a:pPr marL="0" indent="0" algn="just">
              <a:buNone/>
            </a:pPr>
            <a:endParaRPr lang="en-US" sz="2800" dirty="0"/>
          </a:p>
          <a:p>
            <a:pPr algn="just"/>
            <a:r>
              <a:rPr lang="en-US" sz="2800" b="1" dirty="0"/>
              <a:t>Train the SBI Model</a:t>
            </a:r>
            <a:r>
              <a:rPr lang="en-US" sz="2800" dirty="0"/>
              <a:t>: Train the SBI model using the simulated data and the prior distribution to obtain the posterior distribution, representing the conditional probability of the parameter given the observed data.</a:t>
            </a:r>
          </a:p>
          <a:p>
            <a:pPr algn="just"/>
            <a:endParaRPr lang="en-US" dirty="0">
              <a:latin typeface="Aptos" panose="020B0004020202020204" pitchFamily="34" charset="0"/>
            </a:endParaRPr>
          </a:p>
          <a:p>
            <a:pPr marL="0" indent="0">
              <a:buNone/>
            </a:pPr>
            <a:endParaRPr lang="en-US" dirty="0"/>
          </a:p>
        </p:txBody>
      </p:sp>
    </p:spTree>
    <p:extLst>
      <p:ext uri="{BB962C8B-B14F-4D97-AF65-F5344CB8AC3E}">
        <p14:creationId xmlns:p14="http://schemas.microsoft.com/office/powerpoint/2010/main" val="2130992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99E8-7A1B-5B11-6538-41B908EDB335}"/>
              </a:ext>
            </a:extLst>
          </p:cNvPr>
          <p:cNvSpPr>
            <a:spLocks noGrp="1"/>
          </p:cNvSpPr>
          <p:nvPr>
            <p:ph type="title"/>
          </p:nvPr>
        </p:nvSpPr>
        <p:spPr/>
        <p:txBody>
          <a:bodyPr/>
          <a:lstStyle/>
          <a:p>
            <a:r>
              <a:rPr lang="en-US" b="1" dirty="0">
                <a:solidFill>
                  <a:schemeClr val="accent2"/>
                </a:solidFill>
              </a:rPr>
              <a:t>SBI Environment</a:t>
            </a:r>
            <a:endParaRPr lang="en-US" dirty="0"/>
          </a:p>
        </p:txBody>
      </p:sp>
      <p:sp>
        <p:nvSpPr>
          <p:cNvPr id="3" name="Content Placeholder 2">
            <a:extLst>
              <a:ext uri="{FF2B5EF4-FFF2-40B4-BE49-F238E27FC236}">
                <a16:creationId xmlns:a16="http://schemas.microsoft.com/office/drawing/2014/main" id="{142742EB-C58E-16A7-A037-13475A47996C}"/>
              </a:ext>
            </a:extLst>
          </p:cNvPr>
          <p:cNvSpPr>
            <a:spLocks noGrp="1"/>
          </p:cNvSpPr>
          <p:nvPr>
            <p:ph idx="1"/>
          </p:nvPr>
        </p:nvSpPr>
        <p:spPr/>
        <p:txBody>
          <a:bodyPr>
            <a:normAutofit fontScale="77500" lnSpcReduction="20000"/>
          </a:bodyPr>
          <a:lstStyle/>
          <a:p>
            <a:r>
              <a:rPr lang="en-US" sz="2800" dirty="0" err="1"/>
              <a:t>hf_hydrodata</a:t>
            </a:r>
            <a:r>
              <a:rPr lang="en-US" sz="2800" dirty="0"/>
              <a:t>&gt;=1.0.8                          </a:t>
            </a:r>
            <a:r>
              <a:rPr lang="en-US" sz="2800" dirty="0" err="1"/>
              <a:t>rioxarray</a:t>
            </a:r>
            <a:r>
              <a:rPr lang="en-US" sz="2800" dirty="0"/>
              <a:t>&gt;=0.13.4		</a:t>
            </a:r>
            <a:r>
              <a:rPr lang="en-US" sz="2800" dirty="0" err="1"/>
              <a:t>rasterio</a:t>
            </a:r>
            <a:r>
              <a:rPr lang="en-US" sz="2800" dirty="0"/>
              <a:t>&gt;=1.3.9	</a:t>
            </a:r>
          </a:p>
          <a:p>
            <a:r>
              <a:rPr lang="en-US" sz="2800" dirty="0" err="1"/>
              <a:t>subsettools</a:t>
            </a:r>
            <a:r>
              <a:rPr lang="en-US" sz="2800" dirty="0"/>
              <a:t>&gt;=1.0.3		    </a:t>
            </a:r>
            <a:r>
              <a:rPr lang="en-US" sz="2800" dirty="0" err="1"/>
              <a:t>jupyter</a:t>
            </a:r>
            <a:r>
              <a:rPr lang="en-US" sz="2800" dirty="0"/>
              <a:t>&gt;=1.0.0			</a:t>
            </a:r>
            <a:r>
              <a:rPr lang="en-US" sz="2800" dirty="0" err="1"/>
              <a:t>ipykernel</a:t>
            </a:r>
            <a:r>
              <a:rPr lang="en-US" sz="2800" dirty="0"/>
              <a:t>&gt;=5.3.2</a:t>
            </a:r>
          </a:p>
          <a:p>
            <a:r>
              <a:rPr lang="en-US" sz="2800" dirty="0"/>
              <a:t>scikit-learn&gt;=1.4.0 		    </a:t>
            </a:r>
            <a:r>
              <a:rPr lang="en-US" sz="2800" dirty="0" err="1"/>
              <a:t>pytest</a:t>
            </a:r>
            <a:r>
              <a:rPr lang="en-US" sz="2800" dirty="0"/>
              <a:t>-mock&gt;=3.12.0. 	                  </a:t>
            </a:r>
            <a:r>
              <a:rPr lang="en-US" sz="2800" dirty="0" err="1"/>
              <a:t>pytest</a:t>
            </a:r>
            <a:r>
              <a:rPr lang="en-US" sz="2800" dirty="0"/>
              <a:t>&gt;=8.0.0</a:t>
            </a:r>
          </a:p>
          <a:p>
            <a:r>
              <a:rPr lang="en-US" sz="2800" dirty="0" err="1"/>
              <a:t>pyshp</a:t>
            </a:r>
            <a:r>
              <a:rPr lang="en-US" sz="2800" dirty="0"/>
              <a:t>&gt;=2.3.1			    </a:t>
            </a:r>
            <a:r>
              <a:rPr lang="en-US" sz="2800" dirty="0" err="1"/>
              <a:t>pylint</a:t>
            </a:r>
            <a:r>
              <a:rPr lang="en-US" sz="2800" dirty="0"/>
              <a:t>&gt;=3.0.3			Pillow&gt;=10.2.0</a:t>
            </a:r>
          </a:p>
          <a:p>
            <a:r>
              <a:rPr lang="en-US" sz="2800" dirty="0" err="1"/>
              <a:t>pftools</a:t>
            </a:r>
            <a:r>
              <a:rPr lang="en-US" sz="2800" dirty="0"/>
              <a:t>&gt;=1.3.10		    pandas&gt;=2.2.0		matplotlib&gt;=3.8.2</a:t>
            </a:r>
          </a:p>
          <a:p>
            <a:r>
              <a:rPr lang="en-US" sz="2800" dirty="0"/>
              <a:t>black&gt;=24.1.1			    </a:t>
            </a:r>
            <a:r>
              <a:rPr lang="en-US" sz="2800" dirty="0" err="1"/>
              <a:t>geopandas</a:t>
            </a:r>
            <a:r>
              <a:rPr lang="en-US" sz="2800" dirty="0"/>
              <a:t>&gt;=0.14.2		seaborn&gt;=0.13.2</a:t>
            </a:r>
          </a:p>
          <a:p>
            <a:r>
              <a:rPr lang="en-US" sz="2800" dirty="0" err="1"/>
              <a:t>openpyxl</a:t>
            </a:r>
            <a:r>
              <a:rPr lang="en-US" sz="2800" dirty="0"/>
              <a:t>&gt;=3.1.5		    s3fs&gt;=2024.6.1</a:t>
            </a:r>
          </a:p>
          <a:p>
            <a:pPr marL="0" indent="0">
              <a:buNone/>
            </a:pPr>
            <a:endParaRPr lang="en-US" sz="2800" dirty="0"/>
          </a:p>
          <a:p>
            <a:r>
              <a:rPr lang="en-US" sz="2800" b="0" i="0" u="none" strike="noStrike" dirty="0" err="1">
                <a:solidFill>
                  <a:srgbClr val="1F2328"/>
                </a:solidFill>
                <a:effectLst/>
                <a:latin typeface="-apple-system"/>
              </a:rPr>
              <a:t>conda</a:t>
            </a:r>
            <a:r>
              <a:rPr lang="en-US" sz="2800" b="0" i="0" u="none" strike="noStrike" dirty="0">
                <a:solidFill>
                  <a:srgbClr val="1F2328"/>
                </a:solidFill>
                <a:effectLst/>
                <a:latin typeface="-apple-system"/>
              </a:rPr>
              <a:t> install -c </a:t>
            </a:r>
            <a:r>
              <a:rPr lang="en-US" sz="2800" b="0" i="0" u="none" strike="noStrike" dirty="0" err="1">
                <a:solidFill>
                  <a:srgbClr val="1F2328"/>
                </a:solidFill>
                <a:effectLst/>
                <a:latin typeface="-apple-system"/>
              </a:rPr>
              <a:t>conda</a:t>
            </a:r>
            <a:r>
              <a:rPr lang="en-US" sz="2800" b="0" i="0" u="none" strike="noStrike" dirty="0">
                <a:solidFill>
                  <a:srgbClr val="1F2328"/>
                </a:solidFill>
                <a:effectLst/>
                <a:latin typeface="-apple-system"/>
              </a:rPr>
              <a:t>-forge python=3.10 pip</a:t>
            </a:r>
          </a:p>
          <a:p>
            <a:r>
              <a:rPr lang="en-US" sz="2800" b="0" i="0" u="none" strike="noStrike" dirty="0" err="1">
                <a:solidFill>
                  <a:srgbClr val="1F2328"/>
                </a:solidFill>
                <a:effectLst/>
                <a:latin typeface="-apple-system"/>
              </a:rPr>
              <a:t>conda</a:t>
            </a:r>
            <a:r>
              <a:rPr lang="en-US" sz="2800" b="0" i="0" u="none" strike="noStrike" dirty="0">
                <a:solidFill>
                  <a:srgbClr val="1F2328"/>
                </a:solidFill>
                <a:effectLst/>
                <a:latin typeface="-apple-system"/>
              </a:rPr>
              <a:t> install </a:t>
            </a:r>
            <a:r>
              <a:rPr lang="en-US" sz="2800" b="0" i="0" u="none" strike="noStrike" dirty="0" err="1">
                <a:solidFill>
                  <a:srgbClr val="1F2328"/>
                </a:solidFill>
                <a:effectLst/>
                <a:latin typeface="-apple-system"/>
              </a:rPr>
              <a:t>pytorch</a:t>
            </a:r>
            <a:r>
              <a:rPr lang="en-US" sz="2800" b="0" i="0" u="none" strike="noStrike" dirty="0">
                <a:solidFill>
                  <a:srgbClr val="1F2328"/>
                </a:solidFill>
                <a:effectLst/>
                <a:latin typeface="-apple-system"/>
              </a:rPr>
              <a:t> </a:t>
            </a:r>
            <a:r>
              <a:rPr lang="en-US" sz="2800" b="0" i="0" u="none" strike="noStrike" dirty="0" err="1">
                <a:solidFill>
                  <a:srgbClr val="1F2328"/>
                </a:solidFill>
                <a:effectLst/>
                <a:latin typeface="-apple-system"/>
              </a:rPr>
              <a:t>pytorch-cuda</a:t>
            </a:r>
            <a:r>
              <a:rPr lang="en-US" sz="2800" b="0" i="0" u="none" strike="noStrike" dirty="0">
                <a:solidFill>
                  <a:srgbClr val="1F2328"/>
                </a:solidFill>
                <a:effectLst/>
                <a:latin typeface="-apple-system"/>
              </a:rPr>
              <a:t>=12.4 -c </a:t>
            </a:r>
            <a:r>
              <a:rPr lang="en-US" sz="2800" b="0" i="0" u="none" strike="noStrike" dirty="0" err="1">
                <a:solidFill>
                  <a:srgbClr val="1F2328"/>
                </a:solidFill>
                <a:effectLst/>
                <a:latin typeface="-apple-system"/>
              </a:rPr>
              <a:t>pytorch</a:t>
            </a:r>
            <a:r>
              <a:rPr lang="en-US" sz="2800" b="0" i="0" u="none" strike="noStrike" dirty="0">
                <a:solidFill>
                  <a:srgbClr val="1F2328"/>
                </a:solidFill>
                <a:effectLst/>
                <a:latin typeface="-apple-system"/>
              </a:rPr>
              <a:t> -c </a:t>
            </a:r>
            <a:r>
              <a:rPr lang="en-US" sz="2800" b="0" i="0" u="none" strike="noStrike" dirty="0" err="1">
                <a:solidFill>
                  <a:srgbClr val="1F2328"/>
                </a:solidFill>
                <a:effectLst/>
                <a:latin typeface="-apple-system"/>
              </a:rPr>
              <a:t>nvidia</a:t>
            </a:r>
            <a:endParaRPr lang="en-US" sz="2800" b="0" i="0" u="none" strike="noStrike" dirty="0">
              <a:solidFill>
                <a:srgbClr val="1F2328"/>
              </a:solidFill>
              <a:effectLst/>
              <a:latin typeface="-apple-system"/>
            </a:endParaRPr>
          </a:p>
          <a:p>
            <a:pPr marL="0" indent="0">
              <a:buNone/>
            </a:pPr>
            <a:endParaRPr lang="en-US" sz="2800" dirty="0"/>
          </a:p>
          <a:p>
            <a:pPr marL="0" indent="0">
              <a:buNone/>
            </a:pPr>
            <a:endParaRPr lang="en-US" dirty="0"/>
          </a:p>
        </p:txBody>
      </p:sp>
    </p:spTree>
    <p:extLst>
      <p:ext uri="{BB962C8B-B14F-4D97-AF65-F5344CB8AC3E}">
        <p14:creationId xmlns:p14="http://schemas.microsoft.com/office/powerpoint/2010/main" val="25501840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C1B64-7EE4-C2FC-5222-090EDD3B631E}"/>
              </a:ext>
            </a:extLst>
          </p:cNvPr>
          <p:cNvSpPr>
            <a:spLocks noGrp="1"/>
          </p:cNvSpPr>
          <p:nvPr>
            <p:ph type="title"/>
          </p:nvPr>
        </p:nvSpPr>
        <p:spPr/>
        <p:txBody>
          <a:bodyPr/>
          <a:lstStyle/>
          <a:p>
            <a:r>
              <a:rPr lang="en-US" b="1" dirty="0" err="1">
                <a:solidFill>
                  <a:schemeClr val="accent2"/>
                </a:solidFill>
              </a:rPr>
              <a:t>Github</a:t>
            </a:r>
            <a:r>
              <a:rPr lang="en-US" b="1" dirty="0">
                <a:solidFill>
                  <a:schemeClr val="accent2"/>
                </a:solidFill>
              </a:rPr>
              <a:t> Repository </a:t>
            </a:r>
            <a:endParaRPr lang="en-US" dirty="0"/>
          </a:p>
        </p:txBody>
      </p:sp>
      <p:sp>
        <p:nvSpPr>
          <p:cNvPr id="3" name="Content Placeholder 2">
            <a:extLst>
              <a:ext uri="{FF2B5EF4-FFF2-40B4-BE49-F238E27FC236}">
                <a16:creationId xmlns:a16="http://schemas.microsoft.com/office/drawing/2014/main" id="{4941C326-0247-57C1-866A-57147E365307}"/>
              </a:ext>
            </a:extLst>
          </p:cNvPr>
          <p:cNvSpPr>
            <a:spLocks noGrp="1"/>
          </p:cNvSpPr>
          <p:nvPr>
            <p:ph idx="1"/>
          </p:nvPr>
        </p:nvSpPr>
        <p:spPr/>
        <p:txBody>
          <a:bodyPr/>
          <a:lstStyle/>
          <a:p>
            <a:pPr marL="0" indent="0">
              <a:buNone/>
            </a:pPr>
            <a:r>
              <a:rPr lang="en-US" dirty="0">
                <a:hlinkClick r:id="rId2"/>
              </a:rPr>
              <a:t>git@github.com:ms6730/Updated-Version-SBI-.git</a:t>
            </a:r>
            <a:endParaRPr lang="en-US" dirty="0"/>
          </a:p>
          <a:p>
            <a:pPr marL="0" indent="0">
              <a:buNone/>
            </a:pPr>
            <a:r>
              <a:rPr lang="en-US" dirty="0">
                <a:hlinkClick r:id="rId3"/>
              </a:rPr>
              <a:t>https://github.com/ms6730/Updated-Version-SBI-.git</a:t>
            </a:r>
            <a:endParaRPr lang="en-US" dirty="0"/>
          </a:p>
          <a:p>
            <a:pPr marL="0" indent="0">
              <a:buNone/>
            </a:pPr>
            <a:endParaRPr lang="en-US" dirty="0"/>
          </a:p>
        </p:txBody>
      </p:sp>
    </p:spTree>
    <p:extLst>
      <p:ext uri="{BB962C8B-B14F-4D97-AF65-F5344CB8AC3E}">
        <p14:creationId xmlns:p14="http://schemas.microsoft.com/office/powerpoint/2010/main" val="1688000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56AD-26D0-D65B-B967-DBD9FCDF8E10}"/>
              </a:ext>
            </a:extLst>
          </p:cNvPr>
          <p:cNvSpPr>
            <a:spLocks noGrp="1"/>
          </p:cNvSpPr>
          <p:nvPr>
            <p:ph type="title"/>
          </p:nvPr>
        </p:nvSpPr>
        <p:spPr/>
        <p:txBody>
          <a:bodyPr/>
          <a:lstStyle/>
          <a:p>
            <a:r>
              <a:rPr lang="en-US" b="1" dirty="0" err="1">
                <a:solidFill>
                  <a:schemeClr val="accent2"/>
                </a:solidFill>
              </a:rPr>
              <a:t>Github</a:t>
            </a:r>
            <a:r>
              <a:rPr lang="en-US" b="1" dirty="0">
                <a:solidFill>
                  <a:schemeClr val="accent2"/>
                </a:solidFill>
              </a:rPr>
              <a:t> repository</a:t>
            </a:r>
            <a:endParaRPr lang="en-US" dirty="0"/>
          </a:p>
        </p:txBody>
      </p:sp>
      <p:sp>
        <p:nvSpPr>
          <p:cNvPr id="3" name="Content Placeholder 2">
            <a:extLst>
              <a:ext uri="{FF2B5EF4-FFF2-40B4-BE49-F238E27FC236}">
                <a16:creationId xmlns:a16="http://schemas.microsoft.com/office/drawing/2014/main" id="{165E0B90-29C9-E01C-9F2B-1E066D8F2B75}"/>
              </a:ext>
            </a:extLst>
          </p:cNvPr>
          <p:cNvSpPr>
            <a:spLocks noGrp="1"/>
          </p:cNvSpPr>
          <p:nvPr>
            <p:ph idx="1"/>
          </p:nvPr>
        </p:nvSpPr>
        <p:spPr/>
        <p:txBody>
          <a:bodyPr/>
          <a:lstStyle/>
          <a:p>
            <a:pPr marL="0" indent="0">
              <a:buNone/>
            </a:pPr>
            <a:r>
              <a:rPr lang="en-US" sz="2800" b="0" i="0" u="none" strike="noStrike" dirty="0">
                <a:solidFill>
                  <a:srgbClr val="000000"/>
                </a:solidFill>
                <a:effectLst/>
                <a:latin typeface="-webkit-standard"/>
              </a:rPr>
              <a:t>The GitHub repository contains a </a:t>
            </a:r>
            <a:r>
              <a:rPr lang="en-US" sz="2800" dirty="0" err="1"/>
              <a:t>README.md</a:t>
            </a:r>
            <a:r>
              <a:rPr lang="en-US" sz="2800" b="0" i="0" u="none" strike="noStrike" dirty="0">
                <a:solidFill>
                  <a:srgbClr val="000000"/>
                </a:solidFill>
                <a:effectLst/>
                <a:latin typeface="-webkit-standard"/>
              </a:rPr>
              <a:t> file that outlines all the necessary steps to run the scripts and train the model. Additionally, it documents the modifications made to the scripts.</a:t>
            </a:r>
            <a:endParaRPr lang="en-US" sz="2800" dirty="0"/>
          </a:p>
          <a:p>
            <a:pPr marL="0" indent="0">
              <a:buNone/>
            </a:pPr>
            <a:endParaRPr lang="en-US" dirty="0"/>
          </a:p>
        </p:txBody>
      </p:sp>
    </p:spTree>
    <p:extLst>
      <p:ext uri="{BB962C8B-B14F-4D97-AF65-F5344CB8AC3E}">
        <p14:creationId xmlns:p14="http://schemas.microsoft.com/office/powerpoint/2010/main" val="758279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ACFA-0850-F1F8-0B33-846EB4ACEEF7}"/>
              </a:ext>
            </a:extLst>
          </p:cNvPr>
          <p:cNvSpPr>
            <a:spLocks noGrp="1"/>
          </p:cNvSpPr>
          <p:nvPr>
            <p:ph type="title"/>
          </p:nvPr>
        </p:nvSpPr>
        <p:spPr>
          <a:xfrm>
            <a:off x="838200" y="2415867"/>
            <a:ext cx="10515600" cy="1325563"/>
          </a:xfrm>
        </p:spPr>
        <p:txBody>
          <a:bodyPr/>
          <a:lstStyle/>
          <a:p>
            <a:pPr algn="ctr"/>
            <a:r>
              <a:rPr lang="en-US" b="1" dirty="0">
                <a:solidFill>
                  <a:schemeClr val="accent2"/>
                </a:solidFill>
              </a:rPr>
              <a:t>Simulation Based Inference </a:t>
            </a:r>
            <a:endParaRPr lang="en-US" b="1" dirty="0"/>
          </a:p>
        </p:txBody>
      </p:sp>
    </p:spTree>
    <p:extLst>
      <p:ext uri="{BB962C8B-B14F-4D97-AF65-F5344CB8AC3E}">
        <p14:creationId xmlns:p14="http://schemas.microsoft.com/office/powerpoint/2010/main" val="22248298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7D02-09FB-6939-AA7C-877AB0F68785}"/>
              </a:ext>
            </a:extLst>
          </p:cNvPr>
          <p:cNvSpPr>
            <a:spLocks noGrp="1"/>
          </p:cNvSpPr>
          <p:nvPr>
            <p:ph type="title"/>
          </p:nvPr>
        </p:nvSpPr>
        <p:spPr/>
        <p:txBody>
          <a:bodyPr/>
          <a:lstStyle/>
          <a:p>
            <a:r>
              <a:rPr lang="en-US" b="1" dirty="0">
                <a:solidFill>
                  <a:schemeClr val="accent2"/>
                </a:solidFill>
              </a:rPr>
              <a:t>Simulation Based Inference </a:t>
            </a:r>
            <a:endParaRPr lang="en-US" dirty="0"/>
          </a:p>
        </p:txBody>
      </p:sp>
      <p:pic>
        <p:nvPicPr>
          <p:cNvPr id="4" name="Content Placeholder 4" descr="A diagram of a graphing process&#10;&#10;AI-generated content may be incorrect.">
            <a:extLst>
              <a:ext uri="{FF2B5EF4-FFF2-40B4-BE49-F238E27FC236}">
                <a16:creationId xmlns:a16="http://schemas.microsoft.com/office/drawing/2014/main" id="{91E526CE-EA21-8E7B-A24B-55F5846C935B}"/>
              </a:ext>
            </a:extLst>
          </p:cNvPr>
          <p:cNvPicPr>
            <a:picLocks noGrp="1" noChangeAspect="1"/>
          </p:cNvPicPr>
          <p:nvPr>
            <p:ph idx="1"/>
          </p:nvPr>
        </p:nvPicPr>
        <p:blipFill>
          <a:blip r:embed="rId2"/>
          <a:stretch>
            <a:fillRect/>
          </a:stretch>
        </p:blipFill>
        <p:spPr>
          <a:xfrm>
            <a:off x="1466850" y="2350294"/>
            <a:ext cx="9258300" cy="3302000"/>
          </a:xfrm>
        </p:spPr>
      </p:pic>
      <p:sp>
        <p:nvSpPr>
          <p:cNvPr id="5" name="Up Arrow 4">
            <a:extLst>
              <a:ext uri="{FF2B5EF4-FFF2-40B4-BE49-F238E27FC236}">
                <a16:creationId xmlns:a16="http://schemas.microsoft.com/office/drawing/2014/main" id="{CA3F377C-039F-1B48-4721-B59CFEF7A995}"/>
              </a:ext>
            </a:extLst>
          </p:cNvPr>
          <p:cNvSpPr/>
          <p:nvPr/>
        </p:nvSpPr>
        <p:spPr>
          <a:xfrm>
            <a:off x="6096000" y="5528235"/>
            <a:ext cx="425885" cy="63882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3319573-4AF6-E568-DEFB-288F53393AD5}"/>
              </a:ext>
            </a:extLst>
          </p:cNvPr>
          <p:cNvSpPr txBox="1"/>
          <p:nvPr/>
        </p:nvSpPr>
        <p:spPr>
          <a:xfrm>
            <a:off x="3047260" y="3246553"/>
            <a:ext cx="6094520" cy="369332"/>
          </a:xfrm>
          <a:prstGeom prst="rect">
            <a:avLst/>
          </a:prstGeom>
          <a:noFill/>
        </p:spPr>
        <p:txBody>
          <a:bodyPr wrap="square">
            <a:spAutoFit/>
          </a:bodyPr>
          <a:lstStyle/>
          <a:p>
            <a:r>
              <a:rPr lang="en-US" b="1" dirty="0"/>
              <a:t>Validation </a:t>
            </a:r>
          </a:p>
        </p:txBody>
      </p:sp>
      <p:sp>
        <p:nvSpPr>
          <p:cNvPr id="8" name="TextBox 7">
            <a:extLst>
              <a:ext uri="{FF2B5EF4-FFF2-40B4-BE49-F238E27FC236}">
                <a16:creationId xmlns:a16="http://schemas.microsoft.com/office/drawing/2014/main" id="{609A3D22-061E-8FC4-323B-AB85A9CEFDB0}"/>
              </a:ext>
            </a:extLst>
          </p:cNvPr>
          <p:cNvSpPr txBox="1"/>
          <p:nvPr/>
        </p:nvSpPr>
        <p:spPr>
          <a:xfrm>
            <a:off x="5699342" y="6239137"/>
            <a:ext cx="1645085" cy="369332"/>
          </a:xfrm>
          <a:prstGeom prst="rect">
            <a:avLst/>
          </a:prstGeom>
          <a:noFill/>
        </p:spPr>
        <p:txBody>
          <a:bodyPr wrap="square" rtlCol="0">
            <a:spAutoFit/>
          </a:bodyPr>
          <a:lstStyle/>
          <a:p>
            <a:r>
              <a:rPr lang="en-US" b="1" dirty="0"/>
              <a:t>Validation </a:t>
            </a:r>
          </a:p>
        </p:txBody>
      </p:sp>
    </p:spTree>
    <p:extLst>
      <p:ext uri="{BB962C8B-B14F-4D97-AF65-F5344CB8AC3E}">
        <p14:creationId xmlns:p14="http://schemas.microsoft.com/office/powerpoint/2010/main" val="22000755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50CFD-CF03-5382-1D22-BB35FE392839}"/>
              </a:ext>
            </a:extLst>
          </p:cNvPr>
          <p:cNvSpPr>
            <a:spLocks noGrp="1"/>
          </p:cNvSpPr>
          <p:nvPr>
            <p:ph type="title"/>
          </p:nvPr>
        </p:nvSpPr>
        <p:spPr/>
        <p:txBody>
          <a:bodyPr/>
          <a:lstStyle/>
          <a:p>
            <a:r>
              <a:rPr lang="en-US" b="1" dirty="0">
                <a:solidFill>
                  <a:schemeClr val="accent2"/>
                </a:solidFill>
              </a:rPr>
              <a:t>Validation : Observed data (Baseline Simulation)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FDB6E6-8A31-90E6-086D-CBCAFCDC2C7E}"/>
                  </a:ext>
                </a:extLst>
              </p:cNvPr>
              <p:cNvSpPr>
                <a:spLocks noGrp="1"/>
              </p:cNvSpPr>
              <p:nvPr>
                <p:ph idx="1"/>
              </p:nvPr>
            </p:nvSpPr>
            <p:spPr/>
            <p:txBody>
              <a:bodyPr/>
              <a:lstStyle/>
              <a:p>
                <a:r>
                  <a:rPr lang="en-US" dirty="0"/>
                  <a:t>The model is learning the pattern using the simulated data and the prior distribution which is assumed to be uniform</a:t>
                </a:r>
              </a:p>
              <a:p>
                <a:pPr marL="0" indent="0">
                  <a:buNone/>
                </a:pPr>
                <a:endParaRPr lang="en-US" dirty="0"/>
              </a:p>
              <a:p>
                <a:r>
                  <a:rPr lang="en-US" dirty="0"/>
                  <a:t>After learning the relationship between </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and x</a:t>
                </a:r>
                <a:r>
                  <a:rPr lang="en-US" baseline="-25000" dirty="0"/>
                  <a:t>sim</a:t>
                </a:r>
                <a:r>
                  <a:rPr lang="en-US" dirty="0"/>
                  <a:t> , the model is able to provide the conditional probability of  </a:t>
                </a:r>
                <a14:m>
                  <m:oMath xmlns:m="http://schemas.openxmlformats.org/officeDocument/2006/math">
                    <m:r>
                      <a:rPr lang="en-US" sz="2800" i="1" smtClean="0">
                        <a:latin typeface="Cambria Math" panose="02040503050406030204" pitchFamily="18" charset="0"/>
                        <a:ea typeface="Cambria Math" panose="02040503050406030204" pitchFamily="18" charset="0"/>
                      </a:rPr>
                      <m:t>𝜃</m:t>
                    </m:r>
                  </m:oMath>
                </a14:m>
                <a:r>
                  <a:rPr lang="en-US" dirty="0"/>
                  <a:t>  given </a:t>
                </a:r>
                <a:r>
                  <a:rPr lang="en-US" dirty="0" err="1"/>
                  <a:t>x</a:t>
                </a:r>
                <a:r>
                  <a:rPr lang="en-US" baseline="-25000" dirty="0" err="1"/>
                  <a:t>obs</a:t>
                </a:r>
                <a:r>
                  <a:rPr lang="en-US" dirty="0"/>
                  <a:t> (baseline simulation)</a:t>
                </a:r>
              </a:p>
              <a:p>
                <a:pPr marL="0" indent="0">
                  <a:buNone/>
                </a:pPr>
                <a:endParaRPr lang="en-US" dirty="0"/>
              </a:p>
              <a:p>
                <a:r>
                  <a:rPr lang="en-US" dirty="0" err="1"/>
                  <a:t>X</a:t>
                </a:r>
                <a:r>
                  <a:rPr lang="en-US" baseline="-25000" dirty="0" err="1"/>
                  <a:t>obs</a:t>
                </a:r>
                <a:r>
                  <a:rPr lang="en-US" dirty="0"/>
                  <a:t> is a validation for the model , since we are testing the model on data that has not been used during training of the model</a:t>
                </a:r>
              </a:p>
              <a:p>
                <a:endParaRPr lang="en-US" dirty="0"/>
              </a:p>
            </p:txBody>
          </p:sp>
        </mc:Choice>
        <mc:Fallback xmlns="">
          <p:sp>
            <p:nvSpPr>
              <p:cNvPr id="3" name="Content Placeholder 2">
                <a:extLst>
                  <a:ext uri="{FF2B5EF4-FFF2-40B4-BE49-F238E27FC236}">
                    <a16:creationId xmlns:a16="http://schemas.microsoft.com/office/drawing/2014/main" id="{19FDB6E6-8A31-90E6-086D-CBCAFCDC2C7E}"/>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327768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EAE03-4580-9D3D-6144-E9303053A6AD}"/>
              </a:ext>
            </a:extLst>
          </p:cNvPr>
          <p:cNvSpPr>
            <a:spLocks noGrp="1"/>
          </p:cNvSpPr>
          <p:nvPr>
            <p:ph type="title"/>
          </p:nvPr>
        </p:nvSpPr>
        <p:spPr/>
        <p:txBody>
          <a:bodyPr/>
          <a:lstStyle/>
          <a:p>
            <a:r>
              <a:rPr lang="en-US" b="1" dirty="0">
                <a:solidFill>
                  <a:schemeClr val="accent2"/>
                </a:solidFill>
              </a:rPr>
              <a:t>Questions</a:t>
            </a:r>
            <a:endParaRPr lang="en-US" b="1" dirty="0"/>
          </a:p>
        </p:txBody>
      </p:sp>
      <p:sp>
        <p:nvSpPr>
          <p:cNvPr id="3" name="Content Placeholder 2">
            <a:extLst>
              <a:ext uri="{FF2B5EF4-FFF2-40B4-BE49-F238E27FC236}">
                <a16:creationId xmlns:a16="http://schemas.microsoft.com/office/drawing/2014/main" id="{BE22F141-E41A-CC10-982C-410F5BDEE4AF}"/>
              </a:ext>
            </a:extLst>
          </p:cNvPr>
          <p:cNvSpPr>
            <a:spLocks noGrp="1"/>
          </p:cNvSpPr>
          <p:nvPr>
            <p:ph idx="1"/>
          </p:nvPr>
        </p:nvSpPr>
        <p:spPr/>
        <p:txBody>
          <a:bodyPr>
            <a:normAutofit fontScale="92500" lnSpcReduction="10000"/>
          </a:bodyPr>
          <a:lstStyle/>
          <a:p>
            <a:pPr>
              <a:lnSpc>
                <a:spcPct val="150000"/>
              </a:lnSpc>
            </a:pPr>
            <a:r>
              <a:rPr lang="en-US" dirty="0"/>
              <a:t> Employ a density-based neural network to represent the joint probability of parameters and data without strong assumption about its functional form (p.1)</a:t>
            </a:r>
          </a:p>
          <a:p>
            <a:pPr>
              <a:lnSpc>
                <a:spcPct val="150000"/>
              </a:lnSpc>
            </a:pPr>
            <a:r>
              <a:rPr lang="en-US" dirty="0"/>
              <a:t> Performing weighting approach to the SBI framework (p.1)</a:t>
            </a:r>
          </a:p>
          <a:p>
            <a:pPr>
              <a:lnSpc>
                <a:spcPct val="150000"/>
              </a:lnSpc>
            </a:pPr>
            <a:r>
              <a:rPr lang="en-US" dirty="0"/>
              <a:t>How the PB simulators are widely employed in the study of complex catchment processes and their responses to a changing climate while their calibrations remain a significant challenges (p.1) </a:t>
            </a:r>
          </a:p>
          <a:p>
            <a:endParaRPr lang="en-US" dirty="0"/>
          </a:p>
          <a:p>
            <a:pPr marL="0" indent="0">
              <a:buNone/>
            </a:pPr>
            <a:endParaRPr lang="en-US" dirty="0"/>
          </a:p>
        </p:txBody>
      </p:sp>
    </p:spTree>
    <p:extLst>
      <p:ext uri="{BB962C8B-B14F-4D97-AF65-F5344CB8AC3E}">
        <p14:creationId xmlns:p14="http://schemas.microsoft.com/office/powerpoint/2010/main" val="12074169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E6C1D-D97D-68E9-0941-280300AB2E37}"/>
              </a:ext>
            </a:extLst>
          </p:cNvPr>
          <p:cNvSpPr>
            <a:spLocks noGrp="1"/>
          </p:cNvSpPr>
          <p:nvPr>
            <p:ph type="title"/>
          </p:nvPr>
        </p:nvSpPr>
        <p:spPr>
          <a:xfrm>
            <a:off x="758301" y="2380357"/>
            <a:ext cx="10515600" cy="1325563"/>
          </a:xfrm>
        </p:spPr>
        <p:txBody>
          <a:bodyPr/>
          <a:lstStyle/>
          <a:p>
            <a:pPr algn="ctr"/>
            <a:r>
              <a:rPr lang="en-US" b="1" dirty="0">
                <a:solidFill>
                  <a:schemeClr val="accent2"/>
                </a:solidFill>
              </a:rPr>
              <a:t>Results</a:t>
            </a:r>
            <a:endParaRPr lang="en-US" dirty="0"/>
          </a:p>
        </p:txBody>
      </p:sp>
    </p:spTree>
    <p:extLst>
      <p:ext uri="{BB962C8B-B14F-4D97-AF65-F5344CB8AC3E}">
        <p14:creationId xmlns:p14="http://schemas.microsoft.com/office/powerpoint/2010/main" val="21705422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F86B87A-8885-11AB-71B1-C1470569C1A0}"/>
              </a:ext>
            </a:extLst>
          </p:cNvPr>
          <p:cNvSpPr>
            <a:spLocks noGrp="1"/>
          </p:cNvSpPr>
          <p:nvPr>
            <p:ph idx="1"/>
          </p:nvPr>
        </p:nvSpPr>
        <p:spPr>
          <a:xfrm>
            <a:off x="802688" y="3001284"/>
            <a:ext cx="4080029" cy="855431"/>
          </a:xfrm>
          <a:prstGeom prst="rect">
            <a:avLst/>
          </a:prstGeom>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marL="0" indent="0" algn="ctr">
              <a:buNone/>
            </a:pPr>
            <a:r>
              <a:rPr lang="en-US" sz="3600" b="1" dirty="0"/>
              <a:t>HUC : 02070001</a:t>
            </a:r>
          </a:p>
        </p:txBody>
      </p:sp>
      <p:pic>
        <p:nvPicPr>
          <p:cNvPr id="7" name="Content Placeholder 5" descr="A close-up of a graph&#10;&#10;AI-generated content may be incorrect.">
            <a:extLst>
              <a:ext uri="{FF2B5EF4-FFF2-40B4-BE49-F238E27FC236}">
                <a16:creationId xmlns:a16="http://schemas.microsoft.com/office/drawing/2014/main" id="{55C6098D-CBDC-E445-FD7A-58F75811185E}"/>
              </a:ext>
            </a:extLst>
          </p:cNvPr>
          <p:cNvPicPr>
            <a:picLocks noChangeAspect="1"/>
          </p:cNvPicPr>
          <p:nvPr/>
        </p:nvPicPr>
        <p:blipFill>
          <a:blip r:embed="rId2"/>
          <a:stretch>
            <a:fillRect/>
          </a:stretch>
        </p:blipFill>
        <p:spPr>
          <a:xfrm>
            <a:off x="7440260" y="846075"/>
            <a:ext cx="3637179" cy="5165848"/>
          </a:xfrm>
          <a:prstGeom prst="rect">
            <a:avLst/>
          </a:prstGeom>
        </p:spPr>
      </p:pic>
    </p:spTree>
    <p:extLst>
      <p:ext uri="{BB962C8B-B14F-4D97-AF65-F5344CB8AC3E}">
        <p14:creationId xmlns:p14="http://schemas.microsoft.com/office/powerpoint/2010/main" val="150453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240ECE-8FAA-1419-26C8-91E76E688D75}"/>
              </a:ext>
            </a:extLst>
          </p:cNvPr>
          <p:cNvSpPr>
            <a:spLocks noGrp="1"/>
          </p:cNvSpPr>
          <p:nvPr>
            <p:ph idx="1"/>
          </p:nvPr>
        </p:nvSpPr>
        <p:spPr>
          <a:xfrm>
            <a:off x="962487" y="2890945"/>
            <a:ext cx="3937986" cy="731144"/>
          </a:xfrm>
        </p:spPr>
        <p:txBody>
          <a:bodyPr/>
          <a:lstStyle/>
          <a:p>
            <a:pPr marL="0" indent="0">
              <a:buNone/>
            </a:pPr>
            <a:r>
              <a:rPr lang="en-US" sz="2800" b="1" kern="1200" dirty="0">
                <a:solidFill>
                  <a:schemeClr val="tx1"/>
                </a:solidFill>
                <a:latin typeface="+mj-lt"/>
                <a:ea typeface="+mj-ea"/>
                <a:cs typeface="+mj-cs"/>
              </a:rPr>
              <a:t>Density Plot for M</a:t>
            </a:r>
            <a:r>
              <a:rPr lang="en-US" sz="2800" b="1" kern="1200" baseline="-25000" dirty="0">
                <a:solidFill>
                  <a:schemeClr val="tx1"/>
                </a:solidFill>
                <a:latin typeface="+mj-lt"/>
                <a:ea typeface="+mj-ea"/>
                <a:cs typeface="+mj-cs"/>
              </a:rPr>
              <a:t>0</a:t>
            </a:r>
            <a:r>
              <a:rPr lang="en-US" sz="2800" b="1" kern="1200" dirty="0">
                <a:solidFill>
                  <a:schemeClr val="tx1"/>
                </a:solidFill>
                <a:latin typeface="+mj-lt"/>
                <a:ea typeface="+mj-ea"/>
                <a:cs typeface="+mj-cs"/>
              </a:rPr>
              <a:t> </a:t>
            </a:r>
            <a:endParaRPr lang="en-US" dirty="0"/>
          </a:p>
        </p:txBody>
      </p:sp>
      <p:pic>
        <p:nvPicPr>
          <p:cNvPr id="4" name="Picture 3" descr="A graph of a function&#10;&#10;AI-generated content may be incorrect.">
            <a:extLst>
              <a:ext uri="{FF2B5EF4-FFF2-40B4-BE49-F238E27FC236}">
                <a16:creationId xmlns:a16="http://schemas.microsoft.com/office/drawing/2014/main" id="{426C1D62-02AB-B41E-07EC-796840CA8919}"/>
              </a:ext>
            </a:extLst>
          </p:cNvPr>
          <p:cNvPicPr>
            <a:picLocks noChangeAspect="1"/>
          </p:cNvPicPr>
          <p:nvPr/>
        </p:nvPicPr>
        <p:blipFill>
          <a:blip r:embed="rId2"/>
          <a:stretch>
            <a:fillRect/>
          </a:stretch>
        </p:blipFill>
        <p:spPr>
          <a:xfrm>
            <a:off x="4900473" y="1096949"/>
            <a:ext cx="6833848" cy="4664101"/>
          </a:xfrm>
          <a:prstGeom prst="rect">
            <a:avLst/>
          </a:prstGeom>
        </p:spPr>
      </p:pic>
    </p:spTree>
    <p:extLst>
      <p:ext uri="{BB962C8B-B14F-4D97-AF65-F5344CB8AC3E}">
        <p14:creationId xmlns:p14="http://schemas.microsoft.com/office/powerpoint/2010/main" val="1485834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040DF-148E-980D-B62E-8C43DF1255F8}"/>
              </a:ext>
            </a:extLst>
          </p:cNvPr>
          <p:cNvSpPr>
            <a:spLocks noGrp="1"/>
          </p:cNvSpPr>
          <p:nvPr>
            <p:ph type="title"/>
          </p:nvPr>
        </p:nvSpPr>
        <p:spPr>
          <a:xfrm>
            <a:off x="864833" y="2512382"/>
            <a:ext cx="3875843" cy="834500"/>
          </a:xfrm>
        </p:spPr>
        <p:txBody>
          <a:bodyPr>
            <a:normAutofit/>
          </a:bodyPr>
          <a:lstStyle/>
          <a:p>
            <a:r>
              <a:rPr lang="en-US" sz="3600" b="1" dirty="0"/>
              <a:t>Density plot for M</a:t>
            </a:r>
            <a:r>
              <a:rPr lang="en-US" sz="3600" b="1" baseline="-25000" dirty="0"/>
              <a:t>1</a:t>
            </a:r>
            <a:endParaRPr lang="en-US" sz="3600" dirty="0"/>
          </a:p>
        </p:txBody>
      </p:sp>
      <p:pic>
        <p:nvPicPr>
          <p:cNvPr id="5" name="Content Placeholder 4" descr="A graph of density plot for parameters&#10;&#10;AI-generated content may be incorrect.">
            <a:extLst>
              <a:ext uri="{FF2B5EF4-FFF2-40B4-BE49-F238E27FC236}">
                <a16:creationId xmlns:a16="http://schemas.microsoft.com/office/drawing/2014/main" id="{BE889D46-3B36-1CFF-A18C-8A5625AA4E07}"/>
              </a:ext>
            </a:extLst>
          </p:cNvPr>
          <p:cNvPicPr>
            <a:picLocks noChangeAspect="1"/>
          </p:cNvPicPr>
          <p:nvPr/>
        </p:nvPicPr>
        <p:blipFill>
          <a:blip r:embed="rId2"/>
          <a:srcRect l="3984" r="16166"/>
          <a:stretch/>
        </p:blipFill>
        <p:spPr>
          <a:xfrm>
            <a:off x="5403126" y="761420"/>
            <a:ext cx="5700999" cy="4658633"/>
          </a:xfrm>
          <a:prstGeom prst="rect">
            <a:avLst/>
          </a:prstGeom>
        </p:spPr>
      </p:pic>
    </p:spTree>
    <p:extLst>
      <p:ext uri="{BB962C8B-B14F-4D97-AF65-F5344CB8AC3E}">
        <p14:creationId xmlns:p14="http://schemas.microsoft.com/office/powerpoint/2010/main" val="4222711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640BF89-1B7B-C262-09DD-4D9207A627C7}"/>
              </a:ext>
            </a:extLst>
          </p:cNvPr>
          <p:cNvSpPr txBox="1"/>
          <p:nvPr/>
        </p:nvSpPr>
        <p:spPr>
          <a:xfrm>
            <a:off x="1032029" y="2967335"/>
            <a:ext cx="2794247" cy="461665"/>
          </a:xfrm>
          <a:prstGeom prst="rect">
            <a:avLst/>
          </a:prstGeom>
          <a:noFill/>
        </p:spPr>
        <p:txBody>
          <a:bodyPr wrap="square">
            <a:spAutoFit/>
          </a:bodyPr>
          <a:lstStyle/>
          <a:p>
            <a:r>
              <a:rPr lang="en-US" sz="2400" b="1" dirty="0"/>
              <a:t>Density plot for M</a:t>
            </a:r>
            <a:r>
              <a:rPr lang="en-US" sz="2400" b="1" baseline="-25000" dirty="0"/>
              <a:t>2</a:t>
            </a:r>
            <a:endParaRPr lang="en-US" sz="2400" dirty="0"/>
          </a:p>
        </p:txBody>
      </p:sp>
      <p:pic>
        <p:nvPicPr>
          <p:cNvPr id="6" name="Picture 5" descr="A graph of a number of colored lines&#10;&#10;AI-generated content may be incorrect.">
            <a:extLst>
              <a:ext uri="{FF2B5EF4-FFF2-40B4-BE49-F238E27FC236}">
                <a16:creationId xmlns:a16="http://schemas.microsoft.com/office/drawing/2014/main" id="{6105C3D6-2951-6B82-3F1A-24CC4299C241}"/>
              </a:ext>
            </a:extLst>
          </p:cNvPr>
          <p:cNvPicPr>
            <a:picLocks noChangeAspect="1"/>
          </p:cNvPicPr>
          <p:nvPr/>
        </p:nvPicPr>
        <p:blipFill>
          <a:blip r:embed="rId2"/>
          <a:stretch>
            <a:fillRect/>
          </a:stretch>
        </p:blipFill>
        <p:spPr>
          <a:xfrm>
            <a:off x="5028399" y="1039887"/>
            <a:ext cx="7163601" cy="4534940"/>
          </a:xfrm>
          <a:prstGeom prst="rect">
            <a:avLst/>
          </a:prstGeom>
        </p:spPr>
      </p:pic>
    </p:spTree>
    <p:extLst>
      <p:ext uri="{BB962C8B-B14F-4D97-AF65-F5344CB8AC3E}">
        <p14:creationId xmlns:p14="http://schemas.microsoft.com/office/powerpoint/2010/main" val="880420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FFCCC9-9179-3FE7-A09B-BA3A609DB5A9}"/>
              </a:ext>
            </a:extLst>
          </p:cNvPr>
          <p:cNvSpPr txBox="1"/>
          <p:nvPr/>
        </p:nvSpPr>
        <p:spPr>
          <a:xfrm>
            <a:off x="1165194" y="2891446"/>
            <a:ext cx="2927412" cy="461665"/>
          </a:xfrm>
          <a:prstGeom prst="rect">
            <a:avLst/>
          </a:prstGeom>
          <a:noFill/>
        </p:spPr>
        <p:txBody>
          <a:bodyPr wrap="square">
            <a:spAutoFit/>
          </a:bodyPr>
          <a:lstStyle/>
          <a:p>
            <a:r>
              <a:rPr lang="en-US" sz="2400" b="1" dirty="0"/>
              <a:t>Density plot for M</a:t>
            </a:r>
            <a:r>
              <a:rPr lang="en-US" sz="2400" b="1" baseline="-25000" dirty="0"/>
              <a:t>3</a:t>
            </a:r>
            <a:endParaRPr lang="en-US" sz="2400" dirty="0"/>
          </a:p>
        </p:txBody>
      </p:sp>
      <p:pic>
        <p:nvPicPr>
          <p:cNvPr id="6" name="Picture 5" descr="A diagram of a number of different colored lines&#10;&#10;AI-generated content may be incorrect.">
            <a:extLst>
              <a:ext uri="{FF2B5EF4-FFF2-40B4-BE49-F238E27FC236}">
                <a16:creationId xmlns:a16="http://schemas.microsoft.com/office/drawing/2014/main" id="{718C3319-DA38-CD4E-93D1-2D5DC6B13102}"/>
              </a:ext>
            </a:extLst>
          </p:cNvPr>
          <p:cNvPicPr>
            <a:picLocks noChangeAspect="1"/>
          </p:cNvPicPr>
          <p:nvPr/>
        </p:nvPicPr>
        <p:blipFill>
          <a:blip r:embed="rId2"/>
          <a:stretch>
            <a:fillRect/>
          </a:stretch>
        </p:blipFill>
        <p:spPr>
          <a:xfrm>
            <a:off x="5116962" y="932155"/>
            <a:ext cx="6488665" cy="4515154"/>
          </a:xfrm>
          <a:prstGeom prst="rect">
            <a:avLst/>
          </a:prstGeom>
        </p:spPr>
      </p:pic>
    </p:spTree>
    <p:extLst>
      <p:ext uri="{BB962C8B-B14F-4D97-AF65-F5344CB8AC3E}">
        <p14:creationId xmlns:p14="http://schemas.microsoft.com/office/powerpoint/2010/main" val="660055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331CCB-601F-04FE-5681-D2ADEF1FC028}"/>
              </a:ext>
            </a:extLst>
          </p:cNvPr>
          <p:cNvSpPr txBox="1"/>
          <p:nvPr/>
        </p:nvSpPr>
        <p:spPr>
          <a:xfrm>
            <a:off x="987641" y="3104510"/>
            <a:ext cx="3122721" cy="461665"/>
          </a:xfrm>
          <a:prstGeom prst="rect">
            <a:avLst/>
          </a:prstGeom>
          <a:noFill/>
        </p:spPr>
        <p:txBody>
          <a:bodyPr wrap="square">
            <a:spAutoFit/>
          </a:bodyPr>
          <a:lstStyle/>
          <a:p>
            <a:r>
              <a:rPr lang="en-US" sz="2400" b="1" dirty="0"/>
              <a:t>Density plot for M</a:t>
            </a:r>
            <a:r>
              <a:rPr lang="en-US" sz="2400" b="1" baseline="-25000" dirty="0"/>
              <a:t>4</a:t>
            </a:r>
            <a:endParaRPr lang="en-US" sz="2400" dirty="0"/>
          </a:p>
        </p:txBody>
      </p:sp>
      <p:pic>
        <p:nvPicPr>
          <p:cNvPr id="6" name="Picture 5" descr="A graph of a number of data&#10;&#10;AI-generated content may be incorrect.">
            <a:extLst>
              <a:ext uri="{FF2B5EF4-FFF2-40B4-BE49-F238E27FC236}">
                <a16:creationId xmlns:a16="http://schemas.microsoft.com/office/drawing/2014/main" id="{B5F9AA9C-CF5F-C016-8A5F-A2F0DA5A3C0E}"/>
              </a:ext>
            </a:extLst>
          </p:cNvPr>
          <p:cNvPicPr>
            <a:picLocks noChangeAspect="1"/>
          </p:cNvPicPr>
          <p:nvPr/>
        </p:nvPicPr>
        <p:blipFill>
          <a:blip r:embed="rId2"/>
          <a:stretch>
            <a:fillRect/>
          </a:stretch>
        </p:blipFill>
        <p:spPr>
          <a:xfrm>
            <a:off x="4195440" y="936394"/>
            <a:ext cx="7772400" cy="4985212"/>
          </a:xfrm>
          <a:prstGeom prst="rect">
            <a:avLst/>
          </a:prstGeom>
        </p:spPr>
      </p:pic>
    </p:spTree>
    <p:extLst>
      <p:ext uri="{BB962C8B-B14F-4D97-AF65-F5344CB8AC3E}">
        <p14:creationId xmlns:p14="http://schemas.microsoft.com/office/powerpoint/2010/main" val="328975053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C01B33-92EA-0D17-8DC9-E8B8174828CC}"/>
              </a:ext>
            </a:extLst>
          </p:cNvPr>
          <p:cNvSpPr txBox="1"/>
          <p:nvPr/>
        </p:nvSpPr>
        <p:spPr>
          <a:xfrm>
            <a:off x="952129" y="2900310"/>
            <a:ext cx="3048740" cy="461665"/>
          </a:xfrm>
          <a:prstGeom prst="rect">
            <a:avLst/>
          </a:prstGeom>
          <a:noFill/>
        </p:spPr>
        <p:txBody>
          <a:bodyPr wrap="square">
            <a:spAutoFit/>
          </a:bodyPr>
          <a:lstStyle/>
          <a:p>
            <a:r>
              <a:rPr lang="en-US" sz="2400" b="1" dirty="0"/>
              <a:t>Density plot for M</a:t>
            </a:r>
            <a:r>
              <a:rPr lang="en-US" sz="2400" b="1" baseline="-25000" dirty="0"/>
              <a:t>5</a:t>
            </a:r>
            <a:endParaRPr lang="en-US" sz="2400" dirty="0"/>
          </a:p>
        </p:txBody>
      </p:sp>
      <p:pic>
        <p:nvPicPr>
          <p:cNvPr id="6" name="Picture 5" descr="A graph of a number of data&#10;&#10;AI-generated content may be incorrect.">
            <a:extLst>
              <a:ext uri="{FF2B5EF4-FFF2-40B4-BE49-F238E27FC236}">
                <a16:creationId xmlns:a16="http://schemas.microsoft.com/office/drawing/2014/main" id="{6B9C9ECD-892C-FE0F-1218-91099D77C743}"/>
              </a:ext>
            </a:extLst>
          </p:cNvPr>
          <p:cNvPicPr>
            <a:picLocks noChangeAspect="1"/>
          </p:cNvPicPr>
          <p:nvPr/>
        </p:nvPicPr>
        <p:blipFill>
          <a:blip r:embed="rId2"/>
          <a:stretch>
            <a:fillRect/>
          </a:stretch>
        </p:blipFill>
        <p:spPr>
          <a:xfrm>
            <a:off x="4391487" y="835782"/>
            <a:ext cx="7424613" cy="5052386"/>
          </a:xfrm>
          <a:prstGeom prst="rect">
            <a:avLst/>
          </a:prstGeom>
        </p:spPr>
      </p:pic>
    </p:spTree>
    <p:extLst>
      <p:ext uri="{BB962C8B-B14F-4D97-AF65-F5344CB8AC3E}">
        <p14:creationId xmlns:p14="http://schemas.microsoft.com/office/powerpoint/2010/main" val="3212096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3FC4-07BE-3011-67BE-7DB83A2A3F59}"/>
              </a:ext>
            </a:extLst>
          </p:cNvPr>
          <p:cNvSpPr>
            <a:spLocks noGrp="1"/>
          </p:cNvSpPr>
          <p:nvPr>
            <p:ph type="title"/>
          </p:nvPr>
        </p:nvSpPr>
        <p:spPr>
          <a:xfrm>
            <a:off x="767179" y="2849733"/>
            <a:ext cx="10515600" cy="2276614"/>
          </a:xfrm>
        </p:spPr>
        <p:txBody>
          <a:bodyPr>
            <a:normAutofit fontScale="90000"/>
          </a:bodyPr>
          <a:lstStyle/>
          <a:p>
            <a:pPr algn="ctr"/>
            <a:r>
              <a:rPr lang="en-US" b="1" dirty="0">
                <a:solidFill>
                  <a:schemeClr val="accent2"/>
                </a:solidFill>
              </a:rPr>
              <a:t>Update Research</a:t>
            </a:r>
            <a:br>
              <a:rPr lang="en-US" b="1" dirty="0">
                <a:solidFill>
                  <a:schemeClr val="accent2"/>
                </a:solidFill>
              </a:rPr>
            </a:br>
            <a:r>
              <a:rPr lang="en-US" b="1" dirty="0">
                <a:solidFill>
                  <a:schemeClr val="accent2"/>
                </a:solidFill>
              </a:rPr>
              <a:t>20 – 02 -2025 </a:t>
            </a:r>
            <a:br>
              <a:rPr lang="en-US" b="1" dirty="0">
                <a:solidFill>
                  <a:schemeClr val="accent2"/>
                </a:solidFill>
              </a:rPr>
            </a:br>
            <a:br>
              <a:rPr lang="en-US" b="1" dirty="0">
                <a:solidFill>
                  <a:schemeClr val="accent2"/>
                </a:solidFill>
              </a:rPr>
            </a:br>
            <a:br>
              <a:rPr lang="en-US" b="1" dirty="0">
                <a:solidFill>
                  <a:schemeClr val="accent2"/>
                </a:solidFill>
              </a:rPr>
            </a:br>
            <a:endParaRPr lang="en-US" b="1" dirty="0">
              <a:solidFill>
                <a:schemeClr val="accent2"/>
              </a:solidFill>
            </a:endParaRPr>
          </a:p>
        </p:txBody>
      </p:sp>
    </p:spTree>
    <p:extLst>
      <p:ext uri="{BB962C8B-B14F-4D97-AF65-F5344CB8AC3E}">
        <p14:creationId xmlns:p14="http://schemas.microsoft.com/office/powerpoint/2010/main" val="27617387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FEE86-642E-E821-FEEA-D8020BEB7AD1}"/>
              </a:ext>
            </a:extLst>
          </p:cNvPr>
          <p:cNvSpPr>
            <a:spLocks noGrp="1"/>
          </p:cNvSpPr>
          <p:nvPr>
            <p:ph type="title"/>
          </p:nvPr>
        </p:nvSpPr>
        <p:spPr/>
        <p:txBody>
          <a:bodyPr/>
          <a:lstStyle/>
          <a:p>
            <a:r>
              <a:rPr lang="en-US" b="1" dirty="0">
                <a:solidFill>
                  <a:schemeClr val="accent2"/>
                </a:solidFill>
              </a:rPr>
              <a:t>Reading Papers   </a:t>
            </a:r>
          </a:p>
        </p:txBody>
      </p:sp>
      <p:sp>
        <p:nvSpPr>
          <p:cNvPr id="3" name="Content Placeholder 2">
            <a:extLst>
              <a:ext uri="{FF2B5EF4-FFF2-40B4-BE49-F238E27FC236}">
                <a16:creationId xmlns:a16="http://schemas.microsoft.com/office/drawing/2014/main" id="{C7A3131F-839B-18B3-E61E-5B9BB8315E97}"/>
              </a:ext>
            </a:extLst>
          </p:cNvPr>
          <p:cNvSpPr>
            <a:spLocks noGrp="1"/>
          </p:cNvSpPr>
          <p:nvPr>
            <p:ph idx="1"/>
          </p:nvPr>
        </p:nvSpPr>
        <p:spPr>
          <a:xfrm>
            <a:off x="838200" y="1825625"/>
            <a:ext cx="10515600" cy="3811695"/>
          </a:xfrm>
        </p:spPr>
        <p:txBody>
          <a:bodyPr/>
          <a:lstStyle/>
          <a:p>
            <a:r>
              <a:rPr lang="en-US" dirty="0"/>
              <a:t> ‘A</a:t>
            </a:r>
            <a:r>
              <a:rPr lang="en-US" sz="2800" dirty="0"/>
              <a:t> High Resolution, 3D groundwater-surface water simulation of the contiguous US: Advances in the integrated ParFlow CONUS 2.0 modeling platform’</a:t>
            </a:r>
          </a:p>
          <a:p>
            <a:pPr marL="0" indent="0">
              <a:buNone/>
            </a:pPr>
            <a:endParaRPr lang="en-US" sz="2800" dirty="0"/>
          </a:p>
          <a:p>
            <a:r>
              <a:rPr lang="en-US" sz="2800" dirty="0"/>
              <a:t>‘The frontier of simulation-based inference ’</a:t>
            </a:r>
          </a:p>
          <a:p>
            <a:endParaRPr lang="en-US" dirty="0"/>
          </a:p>
          <a:p>
            <a:r>
              <a:rPr lang="en-US" sz="2800" dirty="0"/>
              <a:t>Subsettools Catalog</a:t>
            </a:r>
          </a:p>
          <a:p>
            <a:pPr marL="0" indent="0">
              <a:buNone/>
            </a:pPr>
            <a:endParaRPr lang="en-US" sz="2800" dirty="0"/>
          </a:p>
          <a:p>
            <a:endParaRPr lang="en-US" sz="2800" dirty="0"/>
          </a:p>
          <a:p>
            <a:endParaRPr lang="en-US" dirty="0"/>
          </a:p>
        </p:txBody>
      </p:sp>
    </p:spTree>
    <p:extLst>
      <p:ext uri="{BB962C8B-B14F-4D97-AF65-F5344CB8AC3E}">
        <p14:creationId xmlns:p14="http://schemas.microsoft.com/office/powerpoint/2010/main" val="1974420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C9A52-1208-016D-88C7-75AAFDAAC652}"/>
              </a:ext>
            </a:extLst>
          </p:cNvPr>
          <p:cNvSpPr>
            <a:spLocks noGrp="1"/>
          </p:cNvSpPr>
          <p:nvPr>
            <p:ph type="title"/>
          </p:nvPr>
        </p:nvSpPr>
        <p:spPr>
          <a:xfrm>
            <a:off x="1015754" y="2478010"/>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02-10-2024</a:t>
            </a:r>
            <a:endParaRPr lang="en-US" dirty="0"/>
          </a:p>
        </p:txBody>
      </p:sp>
    </p:spTree>
    <p:extLst>
      <p:ext uri="{BB962C8B-B14F-4D97-AF65-F5344CB8AC3E}">
        <p14:creationId xmlns:p14="http://schemas.microsoft.com/office/powerpoint/2010/main" val="35433259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63E6-65DC-DC3E-0784-36A6C53200FD}"/>
              </a:ext>
            </a:extLst>
          </p:cNvPr>
          <p:cNvSpPr>
            <a:spLocks noGrp="1"/>
          </p:cNvSpPr>
          <p:nvPr>
            <p:ph type="title"/>
          </p:nvPr>
        </p:nvSpPr>
        <p:spPr/>
        <p:txBody>
          <a:bodyPr>
            <a:normAutofit/>
          </a:bodyPr>
          <a:lstStyle/>
          <a:p>
            <a:r>
              <a:rPr lang="en-US" sz="2400" b="1" dirty="0">
                <a:solidFill>
                  <a:schemeClr val="accent2"/>
                </a:solidFill>
              </a:rPr>
              <a:t>A High Resolution, 3D groundwater-surface water simulation of the contiguous US: Advances in the integrated ParFlow CONUS 2.0 modeling platform</a:t>
            </a:r>
            <a:endParaRPr lang="en-US" sz="4000" dirty="0"/>
          </a:p>
        </p:txBody>
      </p:sp>
      <p:sp>
        <p:nvSpPr>
          <p:cNvPr id="3" name="Content Placeholder 2">
            <a:extLst>
              <a:ext uri="{FF2B5EF4-FFF2-40B4-BE49-F238E27FC236}">
                <a16:creationId xmlns:a16="http://schemas.microsoft.com/office/drawing/2014/main" id="{F0A55F11-2C80-D75E-9E25-F0BC914CD8FC}"/>
              </a:ext>
            </a:extLst>
          </p:cNvPr>
          <p:cNvSpPr>
            <a:spLocks noGrp="1"/>
          </p:cNvSpPr>
          <p:nvPr>
            <p:ph idx="1"/>
          </p:nvPr>
        </p:nvSpPr>
        <p:spPr/>
        <p:txBody>
          <a:bodyPr>
            <a:normAutofit/>
          </a:bodyPr>
          <a:lstStyle/>
          <a:p>
            <a:r>
              <a:rPr lang="en-US" sz="2000" dirty="0"/>
              <a:t>Difference between CONUS 1 and CONUS 2 domain</a:t>
            </a:r>
          </a:p>
          <a:p>
            <a:r>
              <a:rPr lang="en-US" sz="2000" dirty="0"/>
              <a:t>Two </a:t>
            </a:r>
            <a:r>
              <a:rPr lang="en-US" sz="2000" dirty="0" err="1"/>
              <a:t>spinup</a:t>
            </a:r>
            <a:r>
              <a:rPr lang="en-US" sz="2000" dirty="0"/>
              <a:t> phase </a:t>
            </a:r>
          </a:p>
          <a:p>
            <a:r>
              <a:rPr lang="en-US" sz="2000" dirty="0"/>
              <a:t>ParFlow Numerical Solution Approach </a:t>
            </a:r>
          </a:p>
          <a:p>
            <a:r>
              <a:rPr lang="en-US" sz="2000" dirty="0"/>
              <a:t>E-Folding Approach</a:t>
            </a:r>
          </a:p>
          <a:p>
            <a:r>
              <a:rPr lang="en-US" sz="2000" dirty="0"/>
              <a:t>Van </a:t>
            </a:r>
            <a:r>
              <a:rPr lang="en-US" sz="2000" dirty="0" err="1"/>
              <a:t>Genuchten</a:t>
            </a:r>
            <a:r>
              <a:rPr lang="en-US" sz="2000" dirty="0"/>
              <a:t> Parameters</a:t>
            </a:r>
          </a:p>
          <a:p>
            <a:r>
              <a:rPr lang="en-US" sz="2000" dirty="0"/>
              <a:t>Region (D1) and Region (D2)</a:t>
            </a:r>
          </a:p>
          <a:p>
            <a:r>
              <a:rPr lang="en-US" sz="2000" dirty="0"/>
              <a:t>Discrete Soil Texture </a:t>
            </a:r>
          </a:p>
          <a:p>
            <a:endParaRPr lang="en-US" sz="2000" dirty="0"/>
          </a:p>
          <a:p>
            <a:endParaRPr lang="en-US" sz="2000" dirty="0"/>
          </a:p>
        </p:txBody>
      </p:sp>
    </p:spTree>
    <p:extLst>
      <p:ext uri="{BB962C8B-B14F-4D97-AF65-F5344CB8AC3E}">
        <p14:creationId xmlns:p14="http://schemas.microsoft.com/office/powerpoint/2010/main" val="3462749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D37C-C376-8F14-FC2D-10733990E017}"/>
              </a:ext>
            </a:extLst>
          </p:cNvPr>
          <p:cNvSpPr>
            <a:spLocks noGrp="1"/>
          </p:cNvSpPr>
          <p:nvPr>
            <p:ph type="title"/>
          </p:nvPr>
        </p:nvSpPr>
        <p:spPr/>
        <p:txBody>
          <a:bodyPr>
            <a:noAutofit/>
          </a:bodyPr>
          <a:lstStyle/>
          <a:p>
            <a:r>
              <a:rPr lang="en-US" sz="2500" b="1" dirty="0">
                <a:solidFill>
                  <a:schemeClr val="accent2"/>
                </a:solidFill>
              </a:rPr>
              <a:t>A High Resolution, 3D groundwater-surface water simulation of the contiguous US: Advances in the integrated ParFlow CONUS 2.0 modeling platform</a:t>
            </a:r>
            <a:br>
              <a:rPr lang="en-US" sz="2500" b="1" dirty="0">
                <a:solidFill>
                  <a:schemeClr val="accent2"/>
                </a:solidFill>
              </a:rPr>
            </a:br>
            <a:endParaRPr lang="en-US" sz="2500" dirty="0"/>
          </a:p>
        </p:txBody>
      </p:sp>
      <p:sp>
        <p:nvSpPr>
          <p:cNvPr id="3" name="Content Placeholder 2">
            <a:extLst>
              <a:ext uri="{FF2B5EF4-FFF2-40B4-BE49-F238E27FC236}">
                <a16:creationId xmlns:a16="http://schemas.microsoft.com/office/drawing/2014/main" id="{DD72C666-A041-30CC-6774-AA60E2061F3A}"/>
              </a:ext>
            </a:extLst>
          </p:cNvPr>
          <p:cNvSpPr>
            <a:spLocks noGrp="1"/>
          </p:cNvSpPr>
          <p:nvPr>
            <p:ph idx="1"/>
          </p:nvPr>
        </p:nvSpPr>
        <p:spPr/>
        <p:txBody>
          <a:bodyPr/>
          <a:lstStyle/>
          <a:p>
            <a:r>
              <a:rPr lang="en-US" sz="2800" dirty="0"/>
              <a:t>ParFlow Equations </a:t>
            </a:r>
          </a:p>
          <a:p>
            <a:r>
              <a:rPr lang="en-US" sz="2800" dirty="0"/>
              <a:t>Setting Initial Conditions (</a:t>
            </a:r>
            <a:r>
              <a:rPr lang="en-US" sz="2800" dirty="0" err="1"/>
              <a:t>Spinup</a:t>
            </a:r>
            <a:r>
              <a:rPr lang="en-US" sz="2800" dirty="0"/>
              <a:t> phase)</a:t>
            </a:r>
          </a:p>
          <a:p>
            <a:r>
              <a:rPr lang="en-US" sz="2800" dirty="0"/>
              <a:t>No-Flow boundary conditions</a:t>
            </a:r>
          </a:p>
          <a:p>
            <a:r>
              <a:rPr lang="en-US" sz="2800" dirty="0"/>
              <a:t>Seepage condition</a:t>
            </a:r>
          </a:p>
          <a:p>
            <a:r>
              <a:rPr lang="en-US" sz="2800" dirty="0"/>
              <a:t>Ratio of RMSE to Standard deviation </a:t>
            </a:r>
          </a:p>
          <a:p>
            <a:r>
              <a:rPr lang="en-US" sz="2800" dirty="0"/>
              <a:t>Importance of Log Transformation</a:t>
            </a:r>
          </a:p>
          <a:p>
            <a:r>
              <a:rPr lang="en-US" sz="2800" dirty="0"/>
              <a:t>Hydraulic head vs Water Table Depth</a:t>
            </a:r>
          </a:p>
          <a:p>
            <a:pPr marL="0" indent="0">
              <a:buNone/>
            </a:pPr>
            <a:endParaRPr lang="en-US" dirty="0"/>
          </a:p>
        </p:txBody>
      </p:sp>
    </p:spTree>
    <p:extLst>
      <p:ext uri="{BB962C8B-B14F-4D97-AF65-F5344CB8AC3E}">
        <p14:creationId xmlns:p14="http://schemas.microsoft.com/office/powerpoint/2010/main" val="20376029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885B-0CC3-85D6-53A9-9559DCF6483C}"/>
              </a:ext>
            </a:extLst>
          </p:cNvPr>
          <p:cNvSpPr>
            <a:spLocks noGrp="1"/>
          </p:cNvSpPr>
          <p:nvPr>
            <p:ph type="title"/>
          </p:nvPr>
        </p:nvSpPr>
        <p:spPr/>
        <p:txBody>
          <a:bodyPr/>
          <a:lstStyle/>
          <a:p>
            <a:r>
              <a:rPr lang="en-US" b="1" dirty="0">
                <a:solidFill>
                  <a:schemeClr val="accent2"/>
                </a:solidFill>
              </a:rPr>
              <a:t>Subsettools </a:t>
            </a:r>
            <a:endParaRPr lang="en-US" dirty="0"/>
          </a:p>
        </p:txBody>
      </p:sp>
      <p:sp>
        <p:nvSpPr>
          <p:cNvPr id="3" name="Content Placeholder 2">
            <a:extLst>
              <a:ext uri="{FF2B5EF4-FFF2-40B4-BE49-F238E27FC236}">
                <a16:creationId xmlns:a16="http://schemas.microsoft.com/office/drawing/2014/main" id="{CC0DA969-2F53-077D-A287-1BE84BA46261}"/>
              </a:ext>
            </a:extLst>
          </p:cNvPr>
          <p:cNvSpPr>
            <a:spLocks noGrp="1"/>
          </p:cNvSpPr>
          <p:nvPr>
            <p:ph idx="1"/>
          </p:nvPr>
        </p:nvSpPr>
        <p:spPr/>
        <p:txBody>
          <a:bodyPr/>
          <a:lstStyle/>
          <a:p>
            <a:r>
              <a:rPr lang="en-US" dirty="0"/>
              <a:t>Forcing dataset: CW3E and NLDAS2</a:t>
            </a:r>
          </a:p>
          <a:p>
            <a:r>
              <a:rPr lang="en-US" dirty="0"/>
              <a:t>Transient run vs steady state run</a:t>
            </a:r>
          </a:p>
          <a:p>
            <a:r>
              <a:rPr lang="en-US" dirty="0"/>
              <a:t>Sources of Static Input Data </a:t>
            </a:r>
          </a:p>
          <a:p>
            <a:r>
              <a:rPr lang="en-US" dirty="0"/>
              <a:t>PF-CLM run </a:t>
            </a:r>
          </a:p>
          <a:p>
            <a:r>
              <a:rPr lang="en-US" dirty="0"/>
              <a:t>ParFlow standalone</a:t>
            </a:r>
          </a:p>
          <a:p>
            <a:r>
              <a:rPr lang="en-US" dirty="0"/>
              <a:t>Subset Domain functions</a:t>
            </a:r>
          </a:p>
          <a:p>
            <a:r>
              <a:rPr lang="en-US" dirty="0"/>
              <a:t>Static Data functions</a:t>
            </a:r>
          </a:p>
          <a:p>
            <a:r>
              <a:rPr lang="en-US" dirty="0"/>
              <a:t>Forcing Data functions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7966684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BECF-9F27-C843-30F5-C2F3BE80E244}"/>
              </a:ext>
            </a:extLst>
          </p:cNvPr>
          <p:cNvSpPr>
            <a:spLocks noGrp="1"/>
          </p:cNvSpPr>
          <p:nvPr>
            <p:ph type="title"/>
          </p:nvPr>
        </p:nvSpPr>
        <p:spPr/>
        <p:txBody>
          <a:bodyPr/>
          <a:lstStyle/>
          <a:p>
            <a:r>
              <a:rPr lang="en-US" b="1" dirty="0">
                <a:solidFill>
                  <a:schemeClr val="accent2"/>
                </a:solidFill>
              </a:rPr>
              <a:t>The Frontier of simulation–based inference </a:t>
            </a:r>
            <a:endParaRPr lang="en-US" dirty="0"/>
          </a:p>
        </p:txBody>
      </p:sp>
      <p:sp>
        <p:nvSpPr>
          <p:cNvPr id="3" name="Content Placeholder 2">
            <a:extLst>
              <a:ext uri="{FF2B5EF4-FFF2-40B4-BE49-F238E27FC236}">
                <a16:creationId xmlns:a16="http://schemas.microsoft.com/office/drawing/2014/main" id="{31DAE64B-BCC8-73E4-A7A7-B9F41A23D4BA}"/>
              </a:ext>
            </a:extLst>
          </p:cNvPr>
          <p:cNvSpPr>
            <a:spLocks noGrp="1"/>
          </p:cNvSpPr>
          <p:nvPr>
            <p:ph idx="1"/>
          </p:nvPr>
        </p:nvSpPr>
        <p:spPr/>
        <p:txBody>
          <a:bodyPr/>
          <a:lstStyle/>
          <a:p>
            <a:pPr marL="0" indent="0">
              <a:buNone/>
            </a:pPr>
            <a:r>
              <a:rPr lang="en-US" dirty="0"/>
              <a:t>Traditional Method</a:t>
            </a:r>
          </a:p>
          <a:p>
            <a:r>
              <a:rPr lang="en-US" dirty="0"/>
              <a:t>Approximate </a:t>
            </a:r>
            <a:r>
              <a:rPr lang="en-US" dirty="0" err="1"/>
              <a:t>Baysian</a:t>
            </a:r>
            <a:r>
              <a:rPr lang="en-US" dirty="0"/>
              <a:t> Computation with Monte Carlo Sampling </a:t>
            </a:r>
          </a:p>
          <a:p>
            <a:r>
              <a:rPr lang="en-US" dirty="0"/>
              <a:t>Approximate </a:t>
            </a:r>
            <a:r>
              <a:rPr lang="en-US" dirty="0" err="1"/>
              <a:t>Baysian</a:t>
            </a:r>
            <a:r>
              <a:rPr lang="en-US" dirty="0"/>
              <a:t> Computation with learned summary statistics 	</a:t>
            </a:r>
          </a:p>
        </p:txBody>
      </p:sp>
    </p:spTree>
    <p:extLst>
      <p:ext uri="{BB962C8B-B14F-4D97-AF65-F5344CB8AC3E}">
        <p14:creationId xmlns:p14="http://schemas.microsoft.com/office/powerpoint/2010/main" val="1257265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ECC4-4C00-9171-0C6D-1C2F6190DD02}"/>
              </a:ext>
            </a:extLst>
          </p:cNvPr>
          <p:cNvSpPr>
            <a:spLocks noGrp="1"/>
          </p:cNvSpPr>
          <p:nvPr>
            <p:ph type="title"/>
          </p:nvPr>
        </p:nvSpPr>
        <p:spPr>
          <a:xfrm>
            <a:off x="838200" y="2167292"/>
            <a:ext cx="10515600" cy="1325563"/>
          </a:xfrm>
        </p:spPr>
        <p:txBody>
          <a:bodyPr/>
          <a:lstStyle/>
          <a:p>
            <a:pPr algn="ctr"/>
            <a:r>
              <a:rPr lang="en-US" b="1" dirty="0">
                <a:solidFill>
                  <a:schemeClr val="accent2"/>
                </a:solidFill>
              </a:rPr>
              <a:t>Update Research </a:t>
            </a:r>
            <a:br>
              <a:rPr lang="en-US" b="1" dirty="0">
                <a:solidFill>
                  <a:schemeClr val="accent2"/>
                </a:solidFill>
              </a:rPr>
            </a:br>
            <a:r>
              <a:rPr lang="en-US" b="1" dirty="0">
                <a:solidFill>
                  <a:schemeClr val="accent2"/>
                </a:solidFill>
              </a:rPr>
              <a:t>6 March 2025</a:t>
            </a:r>
          </a:p>
        </p:txBody>
      </p:sp>
    </p:spTree>
    <p:extLst>
      <p:ext uri="{BB962C8B-B14F-4D97-AF65-F5344CB8AC3E}">
        <p14:creationId xmlns:p14="http://schemas.microsoft.com/office/powerpoint/2010/main" val="6058110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AD7143-E37F-2F53-55A6-7CF0BF086BDC}"/>
              </a:ext>
            </a:extLst>
          </p:cNvPr>
          <p:cNvSpPr>
            <a:spLocks noGrp="1"/>
          </p:cNvSpPr>
          <p:nvPr>
            <p:ph type="title"/>
          </p:nvPr>
        </p:nvSpPr>
        <p:spPr>
          <a:xfrm>
            <a:off x="643278" y="3092009"/>
            <a:ext cx="3571810" cy="673982"/>
          </a:xfrm>
        </p:spPr>
        <p:txBody>
          <a:bodyPr vert="horz" lIns="91440" tIns="45720" rIns="91440" bIns="45720" rtlCol="0" anchor="b">
            <a:normAutofit/>
          </a:bodyPr>
          <a:lstStyle/>
          <a:p>
            <a:r>
              <a:rPr lang="en-US" sz="4000" b="1" kern="1200">
                <a:solidFill>
                  <a:schemeClr val="tx1"/>
                </a:solidFill>
                <a:latin typeface="+mj-lt"/>
                <a:ea typeface="+mj-ea"/>
                <a:cs typeface="+mj-cs"/>
              </a:rPr>
              <a:t>HUC 02070001</a:t>
            </a:r>
            <a:endParaRPr lang="en-US" sz="4000" b="1" kern="1200" dirty="0">
              <a:solidFill>
                <a:schemeClr val="tx1"/>
              </a:solidFill>
              <a:latin typeface="+mj-lt"/>
              <a:ea typeface="+mj-ea"/>
              <a:cs typeface="+mj-cs"/>
            </a:endParaRPr>
          </a:p>
        </p:txBody>
      </p:sp>
      <p:sp>
        <p:nvSpPr>
          <p:cNvPr id="1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5" descr="A map of a river&#10;&#10;AI-generated content may be incorrect.">
            <a:extLst>
              <a:ext uri="{FF2B5EF4-FFF2-40B4-BE49-F238E27FC236}">
                <a16:creationId xmlns:a16="http://schemas.microsoft.com/office/drawing/2014/main" id="{C9BFAB46-5CD5-BEC7-F8EC-D3B8E0D9CB31}"/>
              </a:ext>
            </a:extLst>
          </p:cNvPr>
          <p:cNvPicPr>
            <a:picLocks noGrp="1" noChangeAspect="1"/>
          </p:cNvPicPr>
          <p:nvPr>
            <p:ph idx="1"/>
          </p:nvPr>
        </p:nvPicPr>
        <p:blipFill>
          <a:blip r:embed="rId2"/>
          <a:srcRect t="-2829" r="50135" b="584"/>
          <a:stretch/>
        </p:blipFill>
        <p:spPr>
          <a:xfrm>
            <a:off x="6249008" y="640080"/>
            <a:ext cx="4025191" cy="5550408"/>
          </a:xfrm>
          <a:prstGeom prst="rect">
            <a:avLst/>
          </a:prstGeom>
        </p:spPr>
      </p:pic>
    </p:spTree>
    <p:extLst>
      <p:ext uri="{BB962C8B-B14F-4D97-AF65-F5344CB8AC3E}">
        <p14:creationId xmlns:p14="http://schemas.microsoft.com/office/powerpoint/2010/main" val="4077682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294B-E0A9-1998-FA38-8B39B6FA6A6B}"/>
              </a:ext>
            </a:extLst>
          </p:cNvPr>
          <p:cNvSpPr>
            <a:spLocks noGrp="1"/>
          </p:cNvSpPr>
          <p:nvPr>
            <p:ph type="title"/>
          </p:nvPr>
        </p:nvSpPr>
        <p:spPr/>
        <p:txBody>
          <a:bodyPr/>
          <a:lstStyle/>
          <a:p>
            <a:r>
              <a:rPr lang="en-US" b="1" dirty="0">
                <a:solidFill>
                  <a:schemeClr val="accent2"/>
                </a:solidFill>
              </a:rPr>
              <a:t>Objective</a:t>
            </a:r>
          </a:p>
        </p:txBody>
      </p:sp>
      <p:sp>
        <p:nvSpPr>
          <p:cNvPr id="3" name="Content Placeholder 2">
            <a:extLst>
              <a:ext uri="{FF2B5EF4-FFF2-40B4-BE49-F238E27FC236}">
                <a16:creationId xmlns:a16="http://schemas.microsoft.com/office/drawing/2014/main" id="{113CA31C-45FC-2E15-5938-9ACB229152F8}"/>
              </a:ext>
            </a:extLst>
          </p:cNvPr>
          <p:cNvSpPr>
            <a:spLocks noGrp="1"/>
          </p:cNvSpPr>
          <p:nvPr>
            <p:ph idx="1"/>
          </p:nvPr>
        </p:nvSpPr>
        <p:spPr/>
        <p:txBody>
          <a:bodyPr/>
          <a:lstStyle/>
          <a:p>
            <a:r>
              <a:rPr lang="en-US" dirty="0"/>
              <a:t>Getting The Posterior Density Estimation for the Manning’s given that the observed is the streamflow from </a:t>
            </a:r>
            <a:r>
              <a:rPr lang="en-US" dirty="0" err="1"/>
              <a:t>Hydrodata</a:t>
            </a:r>
            <a:endParaRPr lang="en-US" dirty="0"/>
          </a:p>
        </p:txBody>
      </p:sp>
    </p:spTree>
    <p:extLst>
      <p:ext uri="{BB962C8B-B14F-4D97-AF65-F5344CB8AC3E}">
        <p14:creationId xmlns:p14="http://schemas.microsoft.com/office/powerpoint/2010/main" val="35925096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562A83-E175-951F-A7B8-A5CBD9E0D043}"/>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b="1" kern="1200">
                <a:solidFill>
                  <a:schemeClr val="tx1"/>
                </a:solidFill>
                <a:latin typeface="+mj-lt"/>
                <a:ea typeface="+mj-ea"/>
                <a:cs typeface="+mj-cs"/>
              </a:rPr>
              <a:t>Prior Distribution </a:t>
            </a:r>
          </a:p>
        </p:txBody>
      </p:sp>
      <p:sp>
        <p:nvSpPr>
          <p:cNvPr id="3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034E5DF-FC01-923A-3D42-FED7248A1E2F}"/>
              </a:ext>
            </a:extLst>
          </p:cNvPr>
          <p:cNvSpPr txBox="1"/>
          <p:nvPr/>
        </p:nvSpPr>
        <p:spPr>
          <a:xfrm>
            <a:off x="630936" y="2660904"/>
            <a:ext cx="4818888" cy="3547872"/>
          </a:xfrm>
          <a:prstGeom prst="rect">
            <a:avLst/>
          </a:prstGeom>
        </p:spPr>
        <p:txBody>
          <a:bodyPr vert="horz" lIns="91440" tIns="45720" rIns="91440" bIns="45720" rtlCol="0" anchor="t">
            <a:normAutofit/>
          </a:bodyPr>
          <a:lstStyle/>
          <a:p>
            <a:pPr>
              <a:lnSpc>
                <a:spcPct val="90000"/>
              </a:lnSpc>
              <a:spcAft>
                <a:spcPts val="600"/>
              </a:spcAft>
            </a:pPr>
            <a:r>
              <a:rPr lang="en-US" sz="2000" dirty="0">
                <a:effectLst/>
              </a:rPr>
              <a:t>The prior distribution is initially defined as a </a:t>
            </a:r>
            <a:r>
              <a:rPr lang="en-US" sz="2000" b="1" dirty="0">
                <a:effectLst/>
              </a:rPr>
              <a:t>uniform </a:t>
            </a:r>
            <a:r>
              <a:rPr lang="en-US" sz="2000" dirty="0">
                <a:effectLst/>
              </a:rPr>
              <a:t>distribution, constructed based on Manning’s values derived from the static input data.</a:t>
            </a:r>
          </a:p>
          <a:p>
            <a:pPr>
              <a:lnSpc>
                <a:spcPct val="90000"/>
              </a:lnSpc>
              <a:spcAft>
                <a:spcPts val="600"/>
              </a:spcAft>
            </a:pPr>
            <a:endParaRPr lang="en-US" sz="2000" dirty="0">
              <a:effectLst/>
            </a:endParaRPr>
          </a:p>
          <a:p>
            <a:pPr>
              <a:lnSpc>
                <a:spcPct val="90000"/>
              </a:lnSpc>
              <a:spcAft>
                <a:spcPts val="600"/>
              </a:spcAft>
            </a:pPr>
            <a:r>
              <a:rPr lang="en-US" sz="2000" dirty="0">
                <a:effectLst/>
              </a:rPr>
              <a:t>Its range is determined as follows:</a:t>
            </a:r>
          </a:p>
          <a:p>
            <a:pPr lvl="1" indent="-228600">
              <a:lnSpc>
                <a:spcPct val="90000"/>
              </a:lnSpc>
              <a:spcAft>
                <a:spcPts val="600"/>
              </a:spcAft>
              <a:buFont typeface="Arial" panose="020B0604020202020204" pitchFamily="34" charset="0"/>
              <a:buChar char="•"/>
            </a:pPr>
            <a:r>
              <a:rPr lang="en-US" sz="2000" dirty="0">
                <a:effectLst/>
              </a:rPr>
              <a:t>The </a:t>
            </a:r>
            <a:r>
              <a:rPr lang="en-US" sz="2000" b="1" dirty="0">
                <a:effectLst/>
              </a:rPr>
              <a:t>lower bound </a:t>
            </a:r>
            <a:r>
              <a:rPr lang="en-US" sz="2000" dirty="0">
                <a:effectLst/>
              </a:rPr>
              <a:t>is set as the Manning’s value divided by a scalar of  </a:t>
            </a:r>
            <a:r>
              <a:rPr lang="en-US" sz="2000" b="1" dirty="0">
                <a:effectLst/>
              </a:rPr>
              <a:t>2</a:t>
            </a:r>
            <a:r>
              <a:rPr lang="en-US" sz="2000" dirty="0">
                <a:effectLst/>
              </a:rPr>
              <a:t>.</a:t>
            </a:r>
          </a:p>
          <a:p>
            <a:pPr lvl="1" indent="-228600">
              <a:lnSpc>
                <a:spcPct val="90000"/>
              </a:lnSpc>
              <a:spcAft>
                <a:spcPts val="600"/>
              </a:spcAft>
              <a:buFont typeface="Arial" panose="020B0604020202020204" pitchFamily="34" charset="0"/>
              <a:buChar char="•"/>
            </a:pPr>
            <a:r>
              <a:rPr lang="en-US" sz="2000" dirty="0">
                <a:effectLst/>
              </a:rPr>
              <a:t>The </a:t>
            </a:r>
            <a:r>
              <a:rPr lang="en-US" sz="2000" b="1" dirty="0">
                <a:effectLst/>
              </a:rPr>
              <a:t>upper bound </a:t>
            </a:r>
            <a:r>
              <a:rPr lang="en-US" sz="2000" dirty="0">
                <a:effectLst/>
              </a:rPr>
              <a:t>is set as the Manning’s value multiplied by </a:t>
            </a:r>
            <a:r>
              <a:rPr lang="en-US" sz="2000" b="1" dirty="0">
                <a:effectLst/>
              </a:rPr>
              <a:t>2</a:t>
            </a:r>
            <a:r>
              <a:rPr lang="en-US" sz="2000" dirty="0">
                <a:effectLst/>
              </a:rPr>
              <a:t>.</a:t>
            </a:r>
          </a:p>
        </p:txBody>
      </p:sp>
      <p:pic>
        <p:nvPicPr>
          <p:cNvPr id="5" name="Content Placeholder 4" descr="A table of numbers with text&#10;&#10;AI-generated content may be incorrect.">
            <a:extLst>
              <a:ext uri="{FF2B5EF4-FFF2-40B4-BE49-F238E27FC236}">
                <a16:creationId xmlns:a16="http://schemas.microsoft.com/office/drawing/2014/main" id="{186BCAA6-34AB-26D3-C5F1-714430712858}"/>
              </a:ext>
            </a:extLst>
          </p:cNvPr>
          <p:cNvPicPr>
            <a:picLocks noChangeAspect="1"/>
          </p:cNvPicPr>
          <p:nvPr/>
        </p:nvPicPr>
        <p:blipFill>
          <a:blip r:embed="rId2"/>
          <a:srcRect l="1738" t="15616" r="2" b="2"/>
          <a:stretch/>
        </p:blipFill>
        <p:spPr>
          <a:xfrm>
            <a:off x="6099048" y="1876114"/>
            <a:ext cx="5458968" cy="3105771"/>
          </a:xfrm>
          <a:prstGeom prst="rect">
            <a:avLst/>
          </a:prstGeom>
        </p:spPr>
      </p:pic>
    </p:spTree>
    <p:extLst>
      <p:ext uri="{BB962C8B-B14F-4D97-AF65-F5344CB8AC3E}">
        <p14:creationId xmlns:p14="http://schemas.microsoft.com/office/powerpoint/2010/main" val="24880075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6CD80-9B1D-0CCF-B4DD-D4FDCD43E4D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M0: Posterior Distribution </a:t>
            </a:r>
          </a:p>
        </p:txBody>
      </p:sp>
      <p:pic>
        <p:nvPicPr>
          <p:cNvPr id="5" name="Content Placeholder 4" descr="A graph of a line graph&#10;&#10;AI-generated content may be incorrect.">
            <a:extLst>
              <a:ext uri="{FF2B5EF4-FFF2-40B4-BE49-F238E27FC236}">
                <a16:creationId xmlns:a16="http://schemas.microsoft.com/office/drawing/2014/main" id="{72BCED75-0970-A6FF-0826-84ABD759FAB1}"/>
              </a:ext>
            </a:extLst>
          </p:cNvPr>
          <p:cNvPicPr>
            <a:picLocks noGrp="1" noChangeAspect="1"/>
          </p:cNvPicPr>
          <p:nvPr>
            <p:ph idx="1"/>
          </p:nvPr>
        </p:nvPicPr>
        <p:blipFill>
          <a:blip r:embed="rId3"/>
          <a:stretch>
            <a:fillRect/>
          </a:stretch>
        </p:blipFill>
        <p:spPr>
          <a:xfrm>
            <a:off x="4777316" y="859644"/>
            <a:ext cx="6780700" cy="5136382"/>
          </a:xfrm>
          <a:prstGeom prst="rect">
            <a:avLst/>
          </a:prstGeom>
        </p:spPr>
      </p:pic>
    </p:spTree>
    <p:extLst>
      <p:ext uri="{BB962C8B-B14F-4D97-AF65-F5344CB8AC3E}">
        <p14:creationId xmlns:p14="http://schemas.microsoft.com/office/powerpoint/2010/main" val="26960226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809F2BF-7FD3-05DB-8195-449928D01064}"/>
            </a:ext>
          </a:extLst>
        </p:cNvPr>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28A01C-E6CE-5B50-5884-FE5208E7625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M1: Posterior Distribution </a:t>
            </a:r>
          </a:p>
        </p:txBody>
      </p:sp>
      <p:pic>
        <p:nvPicPr>
          <p:cNvPr id="6" name="Content Placeholder 4" descr="A graph of a city&#10;&#10;AI-generated content may be incorrect.">
            <a:extLst>
              <a:ext uri="{FF2B5EF4-FFF2-40B4-BE49-F238E27FC236}">
                <a16:creationId xmlns:a16="http://schemas.microsoft.com/office/drawing/2014/main" id="{456E6832-3AF8-C020-C4E3-23607869A105}"/>
              </a:ext>
            </a:extLst>
          </p:cNvPr>
          <p:cNvPicPr>
            <a:picLocks noGrp="1" noChangeAspect="1"/>
          </p:cNvPicPr>
          <p:nvPr>
            <p:ph idx="1"/>
          </p:nvPr>
        </p:nvPicPr>
        <p:blipFill>
          <a:blip r:embed="rId3"/>
          <a:stretch>
            <a:fillRect/>
          </a:stretch>
        </p:blipFill>
        <p:spPr>
          <a:xfrm>
            <a:off x="4777316" y="859644"/>
            <a:ext cx="6780700" cy="5136382"/>
          </a:xfrm>
          <a:prstGeom prst="rect">
            <a:avLst/>
          </a:prstGeom>
        </p:spPr>
      </p:pic>
    </p:spTree>
    <p:extLst>
      <p:ext uri="{BB962C8B-B14F-4D97-AF65-F5344CB8AC3E}">
        <p14:creationId xmlns:p14="http://schemas.microsoft.com/office/powerpoint/2010/main" val="4068536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2ff60116-7431-425d-b5af-077d7791bda4}" enabled="0" method="" siteId="{2ff60116-7431-425d-b5af-077d7791bda4}" removed="1"/>
</clbl:labelList>
</file>

<file path=docProps/app.xml><?xml version="1.0" encoding="utf-8"?>
<Properties xmlns="http://schemas.openxmlformats.org/officeDocument/2006/extended-properties" xmlns:vt="http://schemas.openxmlformats.org/officeDocument/2006/docPropsVTypes">
  <TotalTime>3898</TotalTime>
  <Words>4044</Words>
  <Application>Microsoft Macintosh PowerPoint</Application>
  <PresentationFormat>Widescreen</PresentationFormat>
  <Paragraphs>470</Paragraphs>
  <Slides>144</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144</vt:i4>
      </vt:variant>
    </vt:vector>
  </HeadingPairs>
  <TitlesOfParts>
    <vt:vector size="153" baseType="lpstr">
      <vt:lpstr>-apple-system</vt:lpstr>
      <vt:lpstr>-webkit-standard</vt:lpstr>
      <vt:lpstr>Aptos</vt:lpstr>
      <vt:lpstr>Aptos Display</vt:lpstr>
      <vt:lpstr>Arial</vt:lpstr>
      <vt:lpstr>Calibri</vt:lpstr>
      <vt:lpstr>Cambria Math</vt:lpstr>
      <vt:lpstr>STIX Two Text</vt:lpstr>
      <vt:lpstr>Office Theme</vt:lpstr>
      <vt:lpstr> </vt:lpstr>
      <vt:lpstr> </vt:lpstr>
      <vt:lpstr>Update Research:  25-09-2024</vt:lpstr>
      <vt:lpstr>Content </vt:lpstr>
      <vt:lpstr>Simulation-Based Inference for Parameter Estimation of Complex Watershed  Simulators</vt:lpstr>
      <vt:lpstr>Mechanism of Simulation-Based Inference: Parameter Estimation and Model Calibration</vt:lpstr>
      <vt:lpstr>Process Based Simulators (PB)</vt:lpstr>
      <vt:lpstr>Questions</vt:lpstr>
      <vt:lpstr>Update Research:  02-10-2024</vt:lpstr>
      <vt:lpstr>Discussion Monday Meeting:  Amanda’s Meeting</vt:lpstr>
      <vt:lpstr>Discussion Monday Meeting: Amanda’s Meeting</vt:lpstr>
      <vt:lpstr>Discussion Monday Meeting</vt:lpstr>
      <vt:lpstr>Monday Meeting</vt:lpstr>
      <vt:lpstr>Ameriflux / Subsetools</vt:lpstr>
      <vt:lpstr>Summary</vt:lpstr>
      <vt:lpstr>Update Research:  06-11-2024</vt:lpstr>
      <vt:lpstr>PowerPoint Presentation</vt:lpstr>
      <vt:lpstr>Data Collection: Sources</vt:lpstr>
      <vt:lpstr>Time Series Resolution </vt:lpstr>
      <vt:lpstr>Location: Influencing Factors</vt:lpstr>
      <vt:lpstr>PowerPoint Presentation</vt:lpstr>
      <vt:lpstr>PowerPoint Presentation</vt:lpstr>
      <vt:lpstr>Location: Environmental Conditions</vt:lpstr>
      <vt:lpstr>Location:  Ameriflux Selection</vt:lpstr>
      <vt:lpstr>Time Period : Selection </vt:lpstr>
      <vt:lpstr>Part 2 : Quality of Data</vt:lpstr>
      <vt:lpstr>Data Quality Assessment </vt:lpstr>
      <vt:lpstr>Collection of Data</vt:lpstr>
      <vt:lpstr>Percentage of Error </vt:lpstr>
      <vt:lpstr>Limits of Acceptability</vt:lpstr>
      <vt:lpstr>Proportion of Filtered Data</vt:lpstr>
      <vt:lpstr>PowerPoint Presentation</vt:lpstr>
      <vt:lpstr>PowerPoint Presentation</vt:lpstr>
      <vt:lpstr>PowerPoint Presentation</vt:lpstr>
      <vt:lpstr>PowerPoint Presentation</vt:lpstr>
      <vt:lpstr>Analysis</vt:lpstr>
      <vt:lpstr> Part 4: Prior Distribution  </vt:lpstr>
      <vt:lpstr>Conversion Units</vt:lpstr>
      <vt:lpstr>PowerPoint Presentation</vt:lpstr>
      <vt:lpstr>Objective </vt:lpstr>
      <vt:lpstr>Collection of Data</vt:lpstr>
      <vt:lpstr>Single Column : USNe -2 </vt:lpstr>
      <vt:lpstr>US Ne2 : Hydraulic Conductivity </vt:lpstr>
      <vt:lpstr>US Ne2 : Hydraulic Conductivity</vt:lpstr>
      <vt:lpstr>US-Ne2 : Simulation </vt:lpstr>
      <vt:lpstr>US Ne2 : RMSE Test </vt:lpstr>
      <vt:lpstr>Methodology</vt:lpstr>
      <vt:lpstr>Plotting</vt:lpstr>
      <vt:lpstr>Proposed Approach</vt:lpstr>
      <vt:lpstr>Update Research  04 -12 -2024</vt:lpstr>
      <vt:lpstr>Hydraulic Conductivity : Simulated vs Observed </vt:lpstr>
      <vt:lpstr>Hydraulic Conductivity : Simulated vs Observed </vt:lpstr>
      <vt:lpstr>Hydraulic Conductivity : Simulated vs Observed </vt:lpstr>
      <vt:lpstr>Hydraulic Conductivity : Simulated vs Observed </vt:lpstr>
      <vt:lpstr>Prior Distribution </vt:lpstr>
      <vt:lpstr>PowerPoint Presentation</vt:lpstr>
      <vt:lpstr>PowerPoint Presentation</vt:lpstr>
      <vt:lpstr>Hydraulic Conductivity</vt:lpstr>
      <vt:lpstr>Prior Distribution</vt:lpstr>
      <vt:lpstr>PowerPoint Presentation</vt:lpstr>
      <vt:lpstr>Prior Distribution </vt:lpstr>
      <vt:lpstr>Refining The Prior Distribution</vt:lpstr>
      <vt:lpstr>Discussion of Baseline Condition </vt:lpstr>
      <vt:lpstr>Discussion of Soil Type </vt:lpstr>
      <vt:lpstr>Discussion of Porosity for Baseline Condition </vt:lpstr>
      <vt:lpstr>Proposed Approach </vt:lpstr>
      <vt:lpstr>Update Research  18-12-2024</vt:lpstr>
      <vt:lpstr>Hydrological Model Example</vt:lpstr>
      <vt:lpstr>Outputs of the Example </vt:lpstr>
      <vt:lpstr>Outputs of the Example </vt:lpstr>
      <vt:lpstr>Update Research  30- 01-2025 </vt:lpstr>
      <vt:lpstr>Objective</vt:lpstr>
      <vt:lpstr>Summary :</vt:lpstr>
      <vt:lpstr>SBI Environment</vt:lpstr>
      <vt:lpstr>Github Repository </vt:lpstr>
      <vt:lpstr>Github repository</vt:lpstr>
      <vt:lpstr>Simulation Based Inference </vt:lpstr>
      <vt:lpstr>Simulation Based Inference </vt:lpstr>
      <vt:lpstr>Validation : Observed data (Baseline Simulation)</vt:lpstr>
      <vt:lpstr>Results</vt:lpstr>
      <vt:lpstr>PowerPoint Presentation</vt:lpstr>
      <vt:lpstr>PowerPoint Presentation</vt:lpstr>
      <vt:lpstr>Density plot for M1</vt:lpstr>
      <vt:lpstr>PowerPoint Presentation</vt:lpstr>
      <vt:lpstr>PowerPoint Presentation</vt:lpstr>
      <vt:lpstr>PowerPoint Presentation</vt:lpstr>
      <vt:lpstr>PowerPoint Presentation</vt:lpstr>
      <vt:lpstr>Update Research 20 – 02 -2025    </vt:lpstr>
      <vt:lpstr>Reading Papers   </vt:lpstr>
      <vt:lpstr>A High Resolution, 3D groundwater-surface water simulation of the contiguous US: Advances in the integrated ParFlow CONUS 2.0 modeling platform</vt:lpstr>
      <vt:lpstr>A High Resolution, 3D groundwater-surface water simulation of the contiguous US: Advances in the integrated ParFlow CONUS 2.0 modeling platform </vt:lpstr>
      <vt:lpstr>Subsettools </vt:lpstr>
      <vt:lpstr>The Frontier of simulation–based inference </vt:lpstr>
      <vt:lpstr>Update Research  6 March 2025</vt:lpstr>
      <vt:lpstr>HUC 02070001</vt:lpstr>
      <vt:lpstr>Objective</vt:lpstr>
      <vt:lpstr>Prior Distribution </vt:lpstr>
      <vt:lpstr>M0: Posterior Distribution </vt:lpstr>
      <vt:lpstr>M1: Posterior Distribution </vt:lpstr>
      <vt:lpstr>M2: Posterior Distribution </vt:lpstr>
      <vt:lpstr>M3: Posterior Distribution </vt:lpstr>
      <vt:lpstr>M4: Posterior Distribution </vt:lpstr>
      <vt:lpstr>M5: Posterior Distribution </vt:lpstr>
      <vt:lpstr>M6: Posterior Distribution </vt:lpstr>
      <vt:lpstr>M7: Posterior Distribution </vt:lpstr>
      <vt:lpstr>M8: Posterior Distribution </vt:lpstr>
      <vt:lpstr>Calibrating The Prior Distribution</vt:lpstr>
      <vt:lpstr>After Calibrating the prior  ditstribution</vt:lpstr>
      <vt:lpstr>M0: Posterior Distribution </vt:lpstr>
      <vt:lpstr>M1: Posterior Distribution </vt:lpstr>
      <vt:lpstr>M2: Posterior Distribution </vt:lpstr>
      <vt:lpstr>M3: Posterior Distribution </vt:lpstr>
      <vt:lpstr>M4: Posterior Distribution </vt:lpstr>
      <vt:lpstr>M5: Posterior Distribution </vt:lpstr>
      <vt:lpstr>M6: Posterior Distribution </vt:lpstr>
      <vt:lpstr>M7: Posterior Distribution </vt:lpstr>
      <vt:lpstr>M8: Posterior Distribution </vt:lpstr>
      <vt:lpstr>Update Research  13 March 2025</vt:lpstr>
      <vt:lpstr>Discussion Points </vt:lpstr>
      <vt:lpstr>Spatial Manning’s Distribution</vt:lpstr>
      <vt:lpstr>Manning’s Value and Land Cover</vt:lpstr>
      <vt:lpstr>Discussion of Posterior Density Estimation after calibrating the prior distribution</vt:lpstr>
      <vt:lpstr>Meeting Summary with Dr. Peter Melchior</vt:lpstr>
      <vt:lpstr>Meeting Summary with Dr. Peter Melchior</vt:lpstr>
      <vt:lpstr>Update Research  20 March 2025 </vt:lpstr>
      <vt:lpstr>Spatial Manning’s Distribution</vt:lpstr>
      <vt:lpstr>Elevation Mapping </vt:lpstr>
      <vt:lpstr>Ensemble 1: Manning’s values with the highest density estimation</vt:lpstr>
      <vt:lpstr>Hydrograph Ensemble 1 </vt:lpstr>
      <vt:lpstr>Hydrograph Ensemble 1 </vt:lpstr>
      <vt:lpstr>Hydrograph Ensemble 1 </vt:lpstr>
      <vt:lpstr>Ensemble 2: Manning’s values with the highest density estimation</vt:lpstr>
      <vt:lpstr>Hydrograph Ensemble 2</vt:lpstr>
      <vt:lpstr>Hydrograph Ensemble 2</vt:lpstr>
      <vt:lpstr>Hydrograph Ensemble 2</vt:lpstr>
      <vt:lpstr>Noise Distribution </vt:lpstr>
      <vt:lpstr>Update Research 27 March 2025</vt:lpstr>
      <vt:lpstr>Discussion Points</vt:lpstr>
      <vt:lpstr>Discussion Points</vt:lpstr>
      <vt:lpstr>Discussion Points</vt:lpstr>
      <vt:lpstr>Discussion Points</vt:lpstr>
      <vt:lpstr>Discussion Points</vt:lpstr>
      <vt:lpstr>CEE 509: Poster</vt:lpstr>
      <vt:lpstr>Update Research April 3, 2025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 Joe Sawma</dc:creator>
  <cp:lastModifiedBy>Marie Joe Sawma</cp:lastModifiedBy>
  <cp:revision>6</cp:revision>
  <dcterms:created xsi:type="dcterms:W3CDTF">2024-09-22T01:00:30Z</dcterms:created>
  <dcterms:modified xsi:type="dcterms:W3CDTF">2025-04-01T21:16:39Z</dcterms:modified>
</cp:coreProperties>
</file>